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44"/>
  </p:notesMasterIdLst>
  <p:handoutMasterIdLst>
    <p:handoutMasterId r:id="rId45"/>
  </p:handoutMasterIdLst>
  <p:sldIdLst>
    <p:sldId id="342" r:id="rId5"/>
    <p:sldId id="519" r:id="rId6"/>
    <p:sldId id="520" r:id="rId7"/>
    <p:sldId id="554" r:id="rId8"/>
    <p:sldId id="646" r:id="rId9"/>
    <p:sldId id="647" r:id="rId10"/>
    <p:sldId id="648" r:id="rId11"/>
    <p:sldId id="558" r:id="rId12"/>
    <p:sldId id="667" r:id="rId13"/>
    <p:sldId id="666" r:id="rId14"/>
    <p:sldId id="559" r:id="rId15"/>
    <p:sldId id="632" r:id="rId16"/>
    <p:sldId id="669" r:id="rId17"/>
    <p:sldId id="634" r:id="rId18"/>
    <p:sldId id="481" r:id="rId19"/>
    <p:sldId id="652" r:id="rId20"/>
    <p:sldId id="482" r:id="rId21"/>
    <p:sldId id="560" r:id="rId22"/>
    <p:sldId id="619" r:id="rId23"/>
    <p:sldId id="661" r:id="rId24"/>
    <p:sldId id="662" r:id="rId25"/>
    <p:sldId id="497" r:id="rId26"/>
    <p:sldId id="621" r:id="rId27"/>
    <p:sldId id="495" r:id="rId28"/>
    <p:sldId id="622" r:id="rId29"/>
    <p:sldId id="654" r:id="rId30"/>
    <p:sldId id="655" r:id="rId31"/>
    <p:sldId id="656" r:id="rId32"/>
    <p:sldId id="657" r:id="rId33"/>
    <p:sldId id="658" r:id="rId34"/>
    <p:sldId id="659" r:id="rId35"/>
    <p:sldId id="653" r:id="rId36"/>
    <p:sldId id="663" r:id="rId37"/>
    <p:sldId id="665" r:id="rId38"/>
    <p:sldId id="650" r:id="rId39"/>
    <p:sldId id="664" r:id="rId40"/>
    <p:sldId id="649" r:id="rId41"/>
    <p:sldId id="651" r:id="rId42"/>
    <p:sldId id="660" r:id="rId43"/>
  </p:sldIdLst>
  <p:sldSz cx="9144000" cy="6858000" type="screen4x3"/>
  <p:notesSz cx="7023100" cy="9309100"/>
  <p:defaultTextStyle>
    <a:defPPr>
      <a:defRPr lang="en-US"/>
    </a:defPPr>
    <a:lvl1pPr algn="ctr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30000"/>
      </a:spcBef>
      <a:spcAft>
        <a:spcPct val="0"/>
      </a:spcAft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1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FFCC66"/>
    <a:srgbClr val="CC0000"/>
    <a:srgbClr val="00ACA8"/>
    <a:srgbClr val="CCFFFF"/>
    <a:srgbClr val="C0C0C0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896" y="168"/>
      </p:cViewPr>
      <p:guideLst>
        <p:guide orient="horz" pos="2112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362" y="582"/>
      </p:cViewPr>
      <p:guideLst>
        <p:guide orient="horz" pos="2931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DRAFT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4" y="0"/>
            <a:ext cx="3043237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2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565"/>
            <a:ext cx="3043238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62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4" y="8843565"/>
            <a:ext cx="3043237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5A94206E-5A06-4AF5-8A13-0429B2553B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7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r>
              <a:rPr lang="en-US"/>
              <a:t>DRAFT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864" y="0"/>
            <a:ext cx="3043237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580"/>
            <a:ext cx="5149850" cy="4188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565"/>
            <a:ext cx="3043238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l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864" y="8843565"/>
            <a:ext cx="3043237" cy="465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61" tIns="46380" rIns="92761" bIns="46380" numCol="1" anchor="b" anchorCtr="0" compatLnSpc="1">
            <a:prstTxWarp prst="textNoShape">
              <a:avLst/>
            </a:prstTxWarp>
          </a:bodyPr>
          <a:lstStyle>
            <a:lvl1pPr algn="r" defTabSz="928688">
              <a:spcBef>
                <a:spcPct val="0"/>
              </a:spcBef>
              <a:defRPr sz="1300">
                <a:latin typeface="Times New Roman" pitchFamily="18" charset="0"/>
              </a:defRPr>
            </a:lvl1pPr>
          </a:lstStyle>
          <a:p>
            <a:fld id="{C0C93ED4-F047-40C3-95DD-D8EB964F10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917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E2303D-545C-49AD-A61D-502DE76F6DFF}" type="slidenum">
              <a:rPr lang="en-US"/>
              <a:pPr/>
              <a:t>1</a:t>
            </a:fld>
            <a:endParaRPr lang="en-US"/>
          </a:p>
        </p:txBody>
      </p:sp>
      <p:sp>
        <p:nvSpPr>
          <p:cNvPr id="279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9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4422580"/>
            <a:ext cx="5149850" cy="418821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03" tIns="44102" rIns="88203" bIns="44102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93ED4-F047-40C3-95DD-D8EB964F105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00800" y="704850"/>
            <a:ext cx="2133600" cy="5467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704850"/>
            <a:ext cx="6248400" cy="5467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481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133600"/>
            <a:ext cx="38481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3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848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85800"/>
            <a:ext cx="4038600" cy="11303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04850"/>
            <a:ext cx="4038600" cy="1123950"/>
          </a:xfrm>
          <a:prstGeom prst="rect">
            <a:avLst/>
          </a:prstGeom>
          <a:solidFill>
            <a:srgbClr val="FFCC6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7119938" y="6400800"/>
            <a:ext cx="20240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sz="1200">
                <a:solidFill>
                  <a:srgbClr val="003399"/>
                </a:solidFill>
              </a:rPr>
              <a:t>www.hud.gov/fairhousing</a:t>
            </a:r>
          </a:p>
        </p:txBody>
      </p:sp>
      <p:pic>
        <p:nvPicPr>
          <p:cNvPr id="1040" name="Picture 16" descr="HUDBTNLG"/>
          <p:cNvPicPr>
            <a:picLocks noChangeAspect="1" noChangeArrowheads="1"/>
          </p:cNvPicPr>
          <p:nvPr userDrawn="1"/>
        </p:nvPicPr>
        <p:blipFill>
          <a:blip r:embed="rId13" cstate="print"/>
          <a:srcRect l="3004" t="3004" r="15399" b="15399"/>
          <a:stretch>
            <a:fillRect/>
          </a:stretch>
        </p:blipFill>
        <p:spPr bwMode="auto">
          <a:xfrm>
            <a:off x="90488" y="109538"/>
            <a:ext cx="503237" cy="503237"/>
          </a:xfrm>
          <a:prstGeom prst="rect">
            <a:avLst/>
          </a:prstGeom>
          <a:noFill/>
        </p:spPr>
      </p:pic>
      <p:grpSp>
        <p:nvGrpSpPr>
          <p:cNvPr id="1049" name="Group 25"/>
          <p:cNvGrpSpPr>
            <a:grpSpLocks/>
          </p:cNvGrpSpPr>
          <p:nvPr userDrawn="1"/>
        </p:nvGrpSpPr>
        <p:grpSpPr bwMode="auto">
          <a:xfrm>
            <a:off x="0" y="3078163"/>
            <a:ext cx="9144000" cy="701675"/>
            <a:chOff x="0" y="0"/>
            <a:chExt cx="5760" cy="442"/>
          </a:xfrm>
        </p:grpSpPr>
        <p:sp>
          <p:nvSpPr>
            <p:cNvPr id="1046" name="Rectangle 22"/>
            <p:cNvSpPr>
              <a:spLocks noChangeArrowheads="1"/>
            </p:cNvSpPr>
            <p:nvPr userDrawn="1"/>
          </p:nvSpPr>
          <p:spPr bwMode="auto">
            <a:xfrm>
              <a:off x="0" y="0"/>
              <a:ext cx="4032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1047" name="Rectangle 23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spcBef>
                  <a:spcPct val="0"/>
                </a:spcBef>
              </a:pPr>
              <a:r>
                <a:rPr lang="en-US" sz="1000">
                  <a:latin typeface="Verdana" pitchFamily="34" charset="0"/>
                </a:rPr>
                <a:t>  </a:t>
              </a:r>
              <a:r>
                <a:rPr lang="en-US" sz="4000">
                  <a:latin typeface="Verdana" pitchFamily="34" charset="0"/>
                </a:rPr>
                <a:t> </a:t>
              </a:r>
              <a:r>
                <a:rPr lang="en-US" sz="1000">
                  <a:latin typeface="Verdana" pitchFamily="34" charset="0"/>
                </a:rPr>
                <a:t>            </a:t>
              </a:r>
            </a:p>
          </p:txBody>
        </p:sp>
      </p:grpSp>
      <p:pic>
        <p:nvPicPr>
          <p:cNvPr id="1053" name="Picture 29" descr="FHEO Dark Blu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6096000"/>
            <a:ext cx="546100" cy="581025"/>
          </a:xfrm>
          <a:prstGeom prst="rect">
            <a:avLst/>
          </a:prstGeom>
          <a:noFill/>
        </p:spPr>
      </p:pic>
      <p:pic>
        <p:nvPicPr>
          <p:cNvPr id="1054" name="Picture 30" descr="Stripe2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4038600" y="682625"/>
            <a:ext cx="5105400" cy="11525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99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rgbClr val="003399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003399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rgbClr val="00339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32703"/>
            <a:ext cx="3948545" cy="1071562"/>
          </a:xfrm>
        </p:spPr>
        <p:txBody>
          <a:bodyPr/>
          <a:lstStyle/>
          <a:p>
            <a:pPr algn="ctr"/>
            <a:r>
              <a:rPr lang="en-US" sz="4800" b="0" dirty="0">
                <a:latin typeface="Arial" charset="0"/>
              </a:rPr>
              <a:t> </a:t>
            </a:r>
            <a:r>
              <a:rPr lang="en-US" sz="6000" b="0" dirty="0">
                <a:solidFill>
                  <a:schemeClr val="tx1">
                    <a:lumMod val="75000"/>
                  </a:schemeClr>
                </a:solidFill>
                <a:latin typeface="Arial" charset="0"/>
              </a:rPr>
              <a:t>FHEO</a:t>
            </a:r>
          </a:p>
        </p:txBody>
      </p:sp>
      <p:sp>
        <p:nvSpPr>
          <p:cNvPr id="278533" name="Rectangle 5"/>
          <p:cNvSpPr>
            <a:spLocks noChangeArrowheads="1"/>
          </p:cNvSpPr>
          <p:nvPr/>
        </p:nvSpPr>
        <p:spPr bwMode="auto">
          <a:xfrm>
            <a:off x="4495800" y="5334000"/>
            <a:ext cx="914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5" name="Rectangle 7"/>
          <p:cNvSpPr>
            <a:spLocks noChangeArrowheads="1"/>
          </p:cNvSpPr>
          <p:nvPr/>
        </p:nvSpPr>
        <p:spPr bwMode="auto">
          <a:xfrm>
            <a:off x="2286000" y="342900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8537" name="Text Box 9"/>
          <p:cNvSpPr txBox="1">
            <a:spLocks noChangeArrowheads="1"/>
          </p:cNvSpPr>
          <p:nvPr/>
        </p:nvSpPr>
        <p:spPr bwMode="auto">
          <a:xfrm>
            <a:off x="460375" y="4727575"/>
            <a:ext cx="8148638" cy="569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 anchorCtr="1">
            <a:spAutoFit/>
          </a:bodyPr>
          <a:lstStyle/>
          <a:p>
            <a:pPr algn="r">
              <a:spcBef>
                <a:spcPct val="0"/>
              </a:spcBef>
            </a:pPr>
            <a:r>
              <a:rPr lang="en-US" sz="3100" dirty="0"/>
              <a:t>Office of Fair Housing and Equal Opportunity</a:t>
            </a:r>
          </a:p>
        </p:txBody>
      </p:sp>
      <p:pic>
        <p:nvPicPr>
          <p:cNvPr id="278546" name="Picture 18" descr="PH02066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6413" y="2382838"/>
            <a:ext cx="2163762" cy="2132012"/>
          </a:xfrm>
          <a:prstGeom prst="rect">
            <a:avLst/>
          </a:prstGeom>
          <a:noFill/>
        </p:spPr>
      </p:pic>
      <p:grpSp>
        <p:nvGrpSpPr>
          <p:cNvPr id="278551" name="Group 23"/>
          <p:cNvGrpSpPr>
            <a:grpSpLocks/>
          </p:cNvGrpSpPr>
          <p:nvPr/>
        </p:nvGrpSpPr>
        <p:grpSpPr bwMode="auto">
          <a:xfrm>
            <a:off x="2641600" y="2381250"/>
            <a:ext cx="5988050" cy="2133600"/>
            <a:chOff x="1751" y="1185"/>
            <a:chExt cx="3772" cy="1344"/>
          </a:xfrm>
        </p:grpSpPr>
        <p:pic>
          <p:nvPicPr>
            <p:cNvPr id="278544" name="Picture 16" descr="sold-sign"/>
            <p:cNvPicPr>
              <a:picLocks noChangeArrowheads="1"/>
            </p:cNvPicPr>
            <p:nvPr/>
          </p:nvPicPr>
          <p:blipFill>
            <a:blip r:embed="rId4" cstate="print"/>
            <a:srcRect l="21506" t="10457" r="12903" b="10457"/>
            <a:stretch>
              <a:fillRect/>
            </a:stretch>
          </p:blipFill>
          <p:spPr bwMode="auto">
            <a:xfrm>
              <a:off x="3121" y="1186"/>
              <a:ext cx="1216" cy="1342"/>
            </a:xfrm>
            <a:prstGeom prst="rect">
              <a:avLst/>
            </a:prstGeom>
            <a:noFill/>
          </p:spPr>
        </p:pic>
        <p:pic>
          <p:nvPicPr>
            <p:cNvPr id="278545" name="Picture 17" descr="j0202133"/>
            <p:cNvPicPr>
              <a:picLocks noChangeArrowheads="1"/>
            </p:cNvPicPr>
            <p:nvPr/>
          </p:nvPicPr>
          <p:blipFill>
            <a:blip r:embed="rId5" cstate="print"/>
            <a:srcRect l="5000" r="10001"/>
            <a:stretch>
              <a:fillRect/>
            </a:stretch>
          </p:blipFill>
          <p:spPr bwMode="auto">
            <a:xfrm>
              <a:off x="4337" y="1186"/>
              <a:ext cx="1186" cy="1342"/>
            </a:xfrm>
            <a:prstGeom prst="rect">
              <a:avLst/>
            </a:prstGeom>
            <a:noFill/>
          </p:spPr>
        </p:pic>
        <p:pic>
          <p:nvPicPr>
            <p:cNvPr id="278547" name="Picture 19" descr="j0289130"/>
            <p:cNvPicPr>
              <a:picLocks noChangeArrowheads="1"/>
            </p:cNvPicPr>
            <p:nvPr/>
          </p:nvPicPr>
          <p:blipFill>
            <a:blip r:embed="rId6" cstate="print"/>
            <a:srcRect l="7500" r="10001"/>
            <a:stretch>
              <a:fillRect/>
            </a:stretch>
          </p:blipFill>
          <p:spPr bwMode="auto">
            <a:xfrm>
              <a:off x="1751" y="1185"/>
              <a:ext cx="1424" cy="134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Assistance Animals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“Assistance Animal” includes:</a:t>
            </a:r>
          </a:p>
          <a:p>
            <a:r>
              <a:rPr lang="en-US" sz="2800" b="1" dirty="0"/>
              <a:t>Service Animals </a:t>
            </a:r>
          </a:p>
          <a:p>
            <a:r>
              <a:rPr lang="en-US" sz="2800" b="1" dirty="0"/>
              <a:t>Emotional Support Animals</a:t>
            </a:r>
          </a:p>
          <a:p>
            <a:endParaRPr lang="en-US" sz="2800" b="1" dirty="0"/>
          </a:p>
          <a:p>
            <a:r>
              <a:rPr lang="en-US" sz="2800" b="1" dirty="0"/>
              <a:t>No difference in treatment under the Act</a:t>
            </a:r>
          </a:p>
          <a:p>
            <a:r>
              <a:rPr lang="en-US" sz="2800" b="1" dirty="0"/>
              <a:t>Apply same analysis to both</a:t>
            </a:r>
          </a:p>
          <a:p>
            <a:endParaRPr lang="en-US" sz="2800" b="1" dirty="0"/>
          </a:p>
          <a:p>
            <a:r>
              <a:rPr lang="en-US" sz="2800" b="1" dirty="0"/>
              <a:t>Includes all animals, not just dogs.</a:t>
            </a:r>
          </a:p>
        </p:txBody>
      </p:sp>
    </p:spTree>
    <p:extLst>
      <p:ext uri="{BB962C8B-B14F-4D97-AF65-F5344CB8AC3E}">
        <p14:creationId xmlns:p14="http://schemas.microsoft.com/office/powerpoint/2010/main" val="15537006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943" y="2092035"/>
            <a:ext cx="8354291" cy="533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3600" b="1" dirty="0"/>
              <a:t>Other types of requests: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540325" y="2937163"/>
            <a:ext cx="835429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Live-in aides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19544" y="3609109"/>
            <a:ext cx="835429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Transferring Units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57199" y="4239491"/>
            <a:ext cx="835429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 dirty="0">
                <a:solidFill>
                  <a:schemeClr val="tx1"/>
                </a:solidFill>
                <a:latin typeface="Times New Roman" pitchFamily="18" charset="0"/>
              </a:rPr>
              <a:t> Assistance with Completing Applications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457198" y="4946072"/>
            <a:ext cx="8354291" cy="91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Font typeface="Wingdings" pitchFamily="2" charset="2"/>
              <a:buChar char="Ø"/>
            </a:pPr>
            <a:r>
              <a:rPr lang="en-US" sz="3200" b="1">
                <a:solidFill>
                  <a:schemeClr val="tx1"/>
                </a:solidFill>
                <a:latin typeface="Times New Roman" pitchFamily="18" charset="0"/>
              </a:rPr>
              <a:t> Change or Modify a Policy or Procedure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706583"/>
            <a:ext cx="405245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Reasonable</a:t>
            </a:r>
            <a:b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Accommodations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48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autoUpdateAnimBg="0"/>
      <p:bldP spid="34821" grpId="0" autoUpdateAnimBg="0"/>
      <p:bldP spid="34822" grpId="0" autoUpdateAnimBg="0"/>
      <p:bldP spid="34827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No Pet Policy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748146" y="2008909"/>
            <a:ext cx="7848600" cy="4038600"/>
          </a:xfrm>
        </p:spPr>
        <p:txBody>
          <a:bodyPr/>
          <a:lstStyle/>
          <a:p>
            <a:r>
              <a:rPr lang="en-US" sz="3600" dirty="0"/>
              <a:t>A No Pet Policy is permissible </a:t>
            </a:r>
          </a:p>
          <a:p>
            <a:r>
              <a:rPr lang="en-US" sz="3600" dirty="0"/>
              <a:t>Cannot be applied without exception for assistance animals</a:t>
            </a:r>
          </a:p>
          <a:p>
            <a:r>
              <a:rPr lang="en-US" sz="3600" dirty="0"/>
              <a:t>Weight and breed limitations can not be applied to assistance animals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pPr marL="0" indent="0">
              <a:buNone/>
            </a:pPr>
            <a:r>
              <a:rPr lang="en-US" sz="3600" dirty="0"/>
              <a:t>Who pays for a reasonable accommodation?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The housing provider pays.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586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Request and Documentation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Reasonable accommodation requests may be in writing or oral</a:t>
            </a:r>
          </a:p>
          <a:p>
            <a:r>
              <a:rPr lang="en-US" sz="3600" dirty="0"/>
              <a:t>Housing provider’s form may be used but not required</a:t>
            </a:r>
          </a:p>
          <a:p>
            <a:r>
              <a:rPr lang="en-US" sz="3600" dirty="0"/>
              <a:t>Some medical documentation may be requested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0940"/>
            <a:ext cx="4038600" cy="112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 </a:t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568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3291" y="1828800"/>
            <a:ext cx="8437418" cy="4572000"/>
          </a:xfrm>
        </p:spPr>
        <p:txBody>
          <a:bodyPr/>
          <a:lstStyle/>
          <a:p>
            <a:pPr>
              <a:buFontTx/>
              <a:buNone/>
            </a:pPr>
            <a:r>
              <a:rPr lang="en-US" b="1" u="sng" dirty="0"/>
              <a:t>Example:  </a:t>
            </a:r>
          </a:p>
          <a:p>
            <a:r>
              <a:rPr lang="en-US" b="1" dirty="0"/>
              <a:t>A housing provider has a policy of providing unassigned parking spaces to residents.  A resident with a mobility impairment, who is substantially limited in her ability to walk, requests an assigned accessible parking space close to the entrance to her unit as a reasonable accommodation.  </a:t>
            </a:r>
          </a:p>
          <a:p>
            <a:r>
              <a:rPr lang="en-US" b="1" dirty="0"/>
              <a:t>There are available parking spaces near the entrance to her unit that are accessible; however, those spaces are available to all residents on a first come, first serve basis.  </a:t>
            </a:r>
          </a:p>
          <a:p>
            <a:endParaRPr lang="en-US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provider must make an exception to its policy of not providing assigned parking spaces to accommodate this resident. </a:t>
            </a:r>
          </a:p>
          <a:p>
            <a:endParaRPr lang="en-US" sz="3600" dirty="0"/>
          </a:p>
          <a:p>
            <a:r>
              <a:rPr lang="en-US" sz="3600" dirty="0"/>
              <a:t>The request must be granted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61988"/>
            <a:ext cx="4079875" cy="1166812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569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884363"/>
            <a:ext cx="8624598" cy="4287837"/>
          </a:xfrm>
        </p:spPr>
        <p:txBody>
          <a:bodyPr/>
          <a:lstStyle/>
          <a:p>
            <a:pPr>
              <a:buFontTx/>
              <a:buNone/>
            </a:pPr>
            <a:endParaRPr lang="en-US" sz="2800" b="1" u="sng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/>
              <a:t>When can a provider deny a request for a reasonable accommodation without violating the Act?</a:t>
            </a:r>
          </a:p>
          <a:p>
            <a:endParaRPr lang="en-US" sz="8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Determined on a Case-by-Case Basis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Factors for Denial: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Undue Financial and Administrative Burden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Fundamental Alteration of the Nature of Provider’s Operation</a:t>
            </a:r>
          </a:p>
          <a:p>
            <a:pPr lvl="2" eaLnBrk="1" hangingPunct="1">
              <a:buFont typeface="Wingdings" pitchFamily="2" charset="2"/>
              <a:buChar char="§"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Direct Threat to Health and Safety</a:t>
            </a:r>
          </a:p>
          <a:p>
            <a:pPr lvl="2" eaLnBrk="1" hangingPunct="1">
              <a:buFont typeface="Wingdings" pitchFamily="2" charset="2"/>
              <a:buChar char="§"/>
            </a:pP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12818"/>
            <a:ext cx="7848600" cy="4038600"/>
          </a:xfrm>
        </p:spPr>
        <p:txBody>
          <a:bodyPr/>
          <a:lstStyle/>
          <a:p>
            <a:pPr marL="342900" lvl="2" indent="-342900" algn="ctr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Undue Financial and </a:t>
            </a:r>
          </a:p>
          <a:p>
            <a:pPr marL="342900" lvl="2" indent="-342900" algn="ctr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Administrative Burden</a:t>
            </a:r>
          </a:p>
          <a:p>
            <a:pPr>
              <a:buFontTx/>
              <a:buNone/>
            </a:pPr>
            <a:endParaRPr lang="en-US" sz="800" b="1" u="sng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Based on an individualized assessment of </a:t>
            </a:r>
          </a:p>
          <a:p>
            <a:pPr marL="0" indent="0">
              <a:buNone/>
            </a:pPr>
            <a:r>
              <a:rPr lang="en-US" sz="3200" dirty="0"/>
              <a:t>costs to make the accommodation and </a:t>
            </a:r>
          </a:p>
          <a:p>
            <a:pPr marL="0" indent="0">
              <a:buNone/>
            </a:pPr>
            <a:r>
              <a:rPr lang="en-US" sz="3200" dirty="0"/>
              <a:t>resources and staff of the provider 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sz="5400" b="1" dirty="0">
                <a:solidFill>
                  <a:schemeClr val="tx1">
                    <a:lumMod val="75000"/>
                  </a:schemeClr>
                </a:solidFill>
              </a:rPr>
              <a:t>FAIR HOUSING 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00800" cy="213360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eaLnBrk="1" hangingPunct="1"/>
            <a:r>
              <a:rPr lang="en-US" sz="4400" b="1" dirty="0">
                <a:solidFill>
                  <a:schemeClr val="tx1">
                    <a:lumMod val="75000"/>
                  </a:schemeClr>
                </a:solidFill>
              </a:rPr>
              <a:t>Title VIII of the Civil Rights Act of 1968, as amended in 1988</a:t>
            </a:r>
          </a:p>
        </p:txBody>
      </p:sp>
      <p:pic>
        <p:nvPicPr>
          <p:cNvPr id="5124" name="Picture 7" descr="C:\Documents and Settings\h18997\Desktop\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86200"/>
            <a:ext cx="3581400" cy="238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2" indent="0" algn="ctr" eaLnBrk="1" hangingPunct="1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Fundamental Alteration of the</a:t>
            </a:r>
          </a:p>
          <a:p>
            <a:pPr marL="857250" lvl="2" indent="0" algn="ctr" eaLnBrk="1" hangingPunct="1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 Nature of Provider’s Operation</a:t>
            </a:r>
          </a:p>
          <a:p>
            <a:pPr>
              <a:buFontTx/>
              <a:buNone/>
            </a:pPr>
            <a:endParaRPr lang="en-US" sz="800" b="1" u="sng" dirty="0"/>
          </a:p>
          <a:p>
            <a:pPr marL="0" indent="0">
              <a:buNone/>
            </a:pPr>
            <a:r>
              <a:rPr lang="en-US" sz="3200" dirty="0"/>
              <a:t>Example – requesting the provider administer medication to a resident. </a:t>
            </a:r>
          </a:p>
          <a:p>
            <a:pPr marL="0" indent="0">
              <a:buNone/>
            </a:pPr>
            <a:r>
              <a:rPr lang="en-US" sz="3200" dirty="0"/>
              <a:t>Requesting an assistance animal in a no pet building is NOT a fundamental alteration.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2848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2" indent="0" eaLnBrk="1" hangingPunct="1">
              <a:buNone/>
            </a:pPr>
            <a:r>
              <a:rPr lang="en-US" sz="3200" b="1" dirty="0">
                <a:solidFill>
                  <a:schemeClr val="accent6">
                    <a:lumMod val="75000"/>
                  </a:schemeClr>
                </a:solidFill>
              </a:rPr>
              <a:t>Direct Threat to Health and Safety</a:t>
            </a:r>
          </a:p>
          <a:p>
            <a:pPr>
              <a:buFontTx/>
              <a:buNone/>
            </a:pPr>
            <a:endParaRPr lang="en-US" sz="800" b="1" u="sng" dirty="0"/>
          </a:p>
          <a:p>
            <a:pPr marL="0" indent="0">
              <a:buNone/>
            </a:pPr>
            <a:r>
              <a:rPr lang="en-US" sz="3200" dirty="0"/>
              <a:t>Must be based on objective evidence. Example – the dog in Apt. 3A is exhibiting aggressive behavior. </a:t>
            </a:r>
          </a:p>
          <a:p>
            <a:pPr marL="0" indent="0">
              <a:buNone/>
            </a:pPr>
            <a:r>
              <a:rPr lang="en-US" sz="3200" dirty="0"/>
              <a:t>Assumptions and fears are not enough. Example – the dog in Apt. 3A is a pit bull which is an aggressive breed.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57725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4040188" cy="1123950"/>
          </a:xfrm>
        </p:spPr>
        <p:txBody>
          <a:bodyPr/>
          <a:lstStyle/>
          <a:p>
            <a:pPr algn="ctr"/>
            <a:br>
              <a:rPr lang="en-US" sz="2400" dirty="0"/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  <a:br>
              <a:rPr lang="en-US" sz="24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85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1788" y="1946275"/>
            <a:ext cx="8202612" cy="4225925"/>
          </a:xfrm>
        </p:spPr>
        <p:txBody>
          <a:bodyPr/>
          <a:lstStyle/>
          <a:p>
            <a:pPr>
              <a:buFontTx/>
              <a:buNone/>
            </a:pPr>
            <a:endParaRPr lang="en-US" sz="8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May a housing provider charge an extra fee or require an additional deposit or insurance from disabled applicants or tenants as a condition of granting a reasonable accommodation?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8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No. Housing providers may not require persons with disabilities to pay extra fees or deposits or to obtain additional insurance as a condition of receiving a reasonable accommodation.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4213"/>
            <a:ext cx="4040188" cy="112395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583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63725"/>
            <a:ext cx="8262938" cy="437197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3200" b="1" u="sng" dirty="0"/>
          </a:p>
          <a:p>
            <a:pPr>
              <a:lnSpc>
                <a:spcPct val="80000"/>
              </a:lnSpc>
            </a:pPr>
            <a:endParaRPr lang="en-US" sz="800" dirty="0"/>
          </a:p>
          <a:p>
            <a:pPr marL="0" indent="0">
              <a:lnSpc>
                <a:spcPct val="80000"/>
              </a:lnSpc>
              <a:buNone/>
            </a:pPr>
            <a:endParaRPr lang="en-US" sz="40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4000" dirty="0"/>
              <a:t>In general, what questions are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4000" dirty="0"/>
              <a:t>housing providers allowed to ask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4000" dirty="0"/>
              <a:t>applicants/tenants regarding their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4000" dirty="0"/>
              <a:t>disabilities?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  <a:p>
            <a:pPr>
              <a:lnSpc>
                <a:spcPct val="8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2133600"/>
            <a:ext cx="8603672" cy="428798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endParaRPr lang="en-US" sz="800" b="1" u="sng" dirty="0"/>
          </a:p>
          <a:p>
            <a:pPr>
              <a:lnSpc>
                <a:spcPct val="80000"/>
              </a:lnSpc>
            </a:pPr>
            <a:r>
              <a:rPr lang="en-US" sz="2800" dirty="0"/>
              <a:t>Housing providers </a:t>
            </a:r>
            <a:r>
              <a:rPr lang="en-US" sz="2800" u="sng" dirty="0"/>
              <a:t>MAY</a:t>
            </a:r>
            <a:r>
              <a:rPr lang="en-US" sz="2800" dirty="0"/>
              <a:t> ask for:</a:t>
            </a:r>
            <a:endParaRPr lang="en-US" dirty="0"/>
          </a:p>
          <a:p>
            <a:pPr lvl="1">
              <a:lnSpc>
                <a:spcPct val="80000"/>
              </a:lnSpc>
            </a:pPr>
            <a:r>
              <a:rPr lang="en-US" sz="2400" dirty="0"/>
              <a:t>Verification of disability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Verification of need for accommodation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Explanation of how accommodation will help</a:t>
            </a:r>
          </a:p>
          <a:p>
            <a:pPr lvl="1"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800" dirty="0"/>
              <a:t>Housing providers </a:t>
            </a:r>
            <a:r>
              <a:rPr lang="en-US" sz="2800" u="sng" dirty="0"/>
              <a:t>MAY NOT</a:t>
            </a:r>
            <a:r>
              <a:rPr lang="en-US" sz="2800" dirty="0"/>
              <a:t>: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Ask for a specific diagnosis 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Ask about the nature or severity of disabilities</a:t>
            </a:r>
          </a:p>
          <a:p>
            <a:pPr lvl="1">
              <a:lnSpc>
                <a:spcPct val="80000"/>
              </a:lnSpc>
            </a:pPr>
            <a:r>
              <a:rPr lang="en-US" sz="2400" dirty="0"/>
              <a:t>Require use of a form to submit request or verify disability or need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/>
          </a:p>
          <a:p>
            <a:pPr marL="0" indent="0">
              <a:buNone/>
            </a:pPr>
            <a:r>
              <a:rPr lang="en-US" sz="4400" dirty="0"/>
              <a:t>What can be asked to verify the necessity of a requested accommodation?</a:t>
            </a:r>
          </a:p>
        </p:txBody>
      </p:sp>
    </p:spTree>
    <p:extLst>
      <p:ext uri="{BB962C8B-B14F-4D97-AF65-F5344CB8AC3E}">
        <p14:creationId xmlns:p14="http://schemas.microsoft.com/office/powerpoint/2010/main" val="315409884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the disability is obvious and the need for the requested accommodation is readily apparent, you may NOT request any additional information.</a:t>
            </a:r>
          </a:p>
          <a:p>
            <a:endParaRPr lang="en-US" dirty="0"/>
          </a:p>
          <a:p>
            <a:r>
              <a:rPr lang="en-US" sz="2800" dirty="0"/>
              <a:t>Example: A resident who uses a walker requests a parking space near the building entrance. Both the disability and the need are known.</a:t>
            </a:r>
          </a:p>
        </p:txBody>
      </p:sp>
    </p:spTree>
    <p:extLst>
      <p:ext uri="{BB962C8B-B14F-4D97-AF65-F5344CB8AC3E}">
        <p14:creationId xmlns:p14="http://schemas.microsoft.com/office/powerpoint/2010/main" val="3282076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If the disability is obvious, but the need for the accommodation is not readily apparent, you may request only information necessary to evaluate the disability-related need for the accommodation.</a:t>
            </a:r>
          </a:p>
          <a:p>
            <a:r>
              <a:rPr lang="en-US" sz="2800" dirty="0"/>
              <a:t>Example: A resident in a wheelchair requests an assistance animal in a no pet building. The disability is known but the need is not obvious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56983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 the disability is not obvious, you may request reliable disability related information that:</a:t>
            </a:r>
          </a:p>
          <a:p>
            <a:r>
              <a:rPr lang="en-US" dirty="0"/>
              <a:t>1. verifies that the person meets the definition of disability under the Fair Housing Act </a:t>
            </a:r>
          </a:p>
          <a:p>
            <a:pPr marL="0" indent="0">
              <a:buNone/>
            </a:pPr>
            <a:r>
              <a:rPr lang="en-US" dirty="0"/>
              <a:t>	has a physical or mental impairment that 	substantially limits one or more major life 	activities</a:t>
            </a:r>
          </a:p>
          <a:p>
            <a:r>
              <a:rPr lang="en-US" dirty="0"/>
              <a:t>2. describes the needed accommodation</a:t>
            </a:r>
          </a:p>
          <a:p>
            <a:r>
              <a:rPr lang="en-US" dirty="0"/>
              <a:t>3. shows the relationship between the person’s disability and the requested accommodation</a:t>
            </a:r>
          </a:p>
        </p:txBody>
      </p:sp>
    </p:spTree>
    <p:extLst>
      <p:ext uri="{BB962C8B-B14F-4D97-AF65-F5344CB8AC3E}">
        <p14:creationId xmlns:p14="http://schemas.microsoft.com/office/powerpoint/2010/main" val="654507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727363" y="542348"/>
            <a:ext cx="7772400" cy="728663"/>
          </a:xfrm>
        </p:spPr>
        <p:txBody>
          <a:bodyPr/>
          <a:lstStyle/>
          <a:p>
            <a:pPr algn="ctr" eaLnBrk="1" hangingPunct="1"/>
            <a:r>
              <a:rPr lang="en-US" sz="5400" u="sng" dirty="0">
                <a:solidFill>
                  <a:schemeClr val="accent6">
                    <a:lumMod val="75000"/>
                  </a:schemeClr>
                </a:solidFill>
              </a:rPr>
              <a:t>The Fair Housing Act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1727" y="1447800"/>
            <a:ext cx="8395855" cy="533400"/>
          </a:xfrm>
          <a:gradFill flip="none" rotWithShape="1">
            <a:gsLst>
              <a:gs pos="0">
                <a:srgbClr val="FFCC66">
                  <a:tint val="66000"/>
                  <a:satMod val="160000"/>
                </a:srgbClr>
              </a:gs>
              <a:gs pos="50000">
                <a:srgbClr val="FFCC66">
                  <a:tint val="44500"/>
                  <a:satMod val="160000"/>
                </a:srgbClr>
              </a:gs>
              <a:gs pos="100000">
                <a:srgbClr val="FFCC66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200" b="1" dirty="0">
                <a:solidFill>
                  <a:schemeClr val="accent2"/>
                </a:solidFill>
              </a:rPr>
              <a:t>Prohibits discrimination on the basis of: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800" b="1" dirty="0"/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Race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Color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Religion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National Origin 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Sex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Familial Status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3200" b="1" dirty="0"/>
              <a:t>Disability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disability can be verified by: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1. Proof that the person receives Social Security Disability Benefits or other disability based government benefits.</a:t>
            </a:r>
          </a:p>
          <a:p>
            <a:r>
              <a:rPr lang="en-US" dirty="0"/>
              <a:t>2. A letter from a healthcare provider.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It is up to the requestor which type of proof he/she chooses to submit. A letter can be from any type of doctor, nurse, therapist or social worker. </a:t>
            </a:r>
          </a:p>
        </p:txBody>
      </p:sp>
    </p:spTree>
    <p:extLst>
      <p:ext uri="{BB962C8B-B14F-4D97-AF65-F5344CB8AC3E}">
        <p14:creationId xmlns:p14="http://schemas.microsoft.com/office/powerpoint/2010/main" val="1081662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Accommodation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200" dirty="0"/>
          </a:p>
          <a:p>
            <a:pPr marL="0" indent="0">
              <a:buNone/>
            </a:pPr>
            <a:r>
              <a:rPr lang="en-US" sz="3200" dirty="0"/>
              <a:t>Once you have documentation that the accommodation is needed because of the disability, and the disability has been verified, the request must be granted, unless one of the 3 grounds for denial applies.</a:t>
            </a:r>
          </a:p>
        </p:txBody>
      </p:sp>
    </p:spTree>
    <p:extLst>
      <p:ext uri="{BB962C8B-B14F-4D97-AF65-F5344CB8AC3E}">
        <p14:creationId xmlns:p14="http://schemas.microsoft.com/office/powerpoint/2010/main" val="3619895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Modification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What is a reasonable modification under the Fair Housing Act?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Modification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A reasonable modification is a structural change made to existing premises, occupied or to be occupied by a person with a disability, in order to afford such person full enjoyment of the premises.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331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Reasonable Modification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Reasonable modifications can include structural changes to interiors and exteriors of dwellings, as well as common and public use areas.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318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665018"/>
            <a:ext cx="4031673" cy="1184564"/>
          </a:xfrm>
        </p:spPr>
        <p:txBody>
          <a:bodyPr/>
          <a:lstStyle/>
          <a:p>
            <a:pPr algn="ctr" eaLnBrk="1" hangingPunct="1"/>
            <a:br>
              <a:rPr lang="en-US" dirty="0"/>
            </a:b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Reasonable Modifications</a:t>
            </a:r>
            <a:br>
              <a:rPr lang="en-US" sz="3600" dirty="0">
                <a:solidFill>
                  <a:schemeClr val="accent6">
                    <a:lumMod val="75000"/>
                  </a:schemeClr>
                </a:solidFill>
              </a:rPr>
            </a:b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0999" y="1870363"/>
            <a:ext cx="8451273" cy="4675909"/>
          </a:xfrm>
        </p:spPr>
        <p:txBody>
          <a:bodyPr/>
          <a:lstStyle/>
          <a:p>
            <a:pPr eaLnBrk="1" hangingPunct="1">
              <a:buNone/>
            </a:pPr>
            <a:r>
              <a:rPr lang="en-US" sz="3600" b="1" u="sng" dirty="0">
                <a:solidFill>
                  <a:schemeClr val="accent6">
                    <a:lumMod val="75000"/>
                  </a:schemeClr>
                </a:solidFill>
              </a:rPr>
              <a:t>Types of  Reasonable Modifications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Installing Ramps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Widening Doorways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Lowering Kitchen and Bathroom Cabinets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Lowering Light Switches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Raising electrical outlets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Grab Bars/Toilet Extensions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US" sz="3200" dirty="0">
                <a:solidFill>
                  <a:schemeClr val="accent6">
                    <a:lumMod val="75000"/>
                  </a:schemeClr>
                </a:solidFill>
              </a:rPr>
              <a:t>Strobe Lighting 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>
    <p:checker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Costs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Who pays for a reasonable modification?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4465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851"/>
            <a:ext cx="4038600" cy="11239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Costs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13964" cy="47244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/>
              <a:t>The person making the request pays.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3600" u="sng" dirty="0"/>
              <a:t>Exception</a:t>
            </a:r>
            <a:r>
              <a:rPr lang="en-US" sz="3600" dirty="0"/>
              <a:t>:</a:t>
            </a:r>
          </a:p>
          <a:p>
            <a:pPr marL="0" indent="0">
              <a:buNone/>
            </a:pPr>
            <a:r>
              <a:rPr lang="en-US" sz="3600" dirty="0"/>
              <a:t>Recipients of federal funds, such as housing authorities, must pay.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632"/>
            <a:ext cx="4038600" cy="114458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Prohibitions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9438" y="2327275"/>
            <a:ext cx="7772400" cy="306228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Housing Provider can </a:t>
            </a:r>
            <a:r>
              <a:rPr lang="en-US" b="1" dirty="0"/>
              <a:t>NOT</a:t>
            </a:r>
            <a:r>
              <a:rPr lang="en-US" dirty="0"/>
              <a:t>:</a:t>
            </a:r>
          </a:p>
          <a:p>
            <a:r>
              <a:rPr lang="en-US" dirty="0"/>
              <a:t>Refuse to Make Reasonable Accommodations</a:t>
            </a:r>
          </a:p>
          <a:p>
            <a:r>
              <a:rPr lang="en-US" dirty="0"/>
              <a:t>Refuse to Allow Reasonable Modifications </a:t>
            </a:r>
          </a:p>
          <a:p>
            <a:r>
              <a:rPr lang="en-US" dirty="0"/>
              <a:t>Threaten, Coerce, Intimidate or Interfere With Anyone Exercising a Fair Housing Right</a:t>
            </a:r>
          </a:p>
          <a:p>
            <a:r>
              <a:rPr lang="en-US" dirty="0"/>
              <a:t>Advertise or Make Any Statement That Indicates a Limitation or Preference Based on Membership in a Protected Class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003399"/>
                </a:solidFill>
              </a:rPr>
              <a:t>Contact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6581" y="2112818"/>
            <a:ext cx="7848600" cy="4038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endParaRPr lang="en-US" sz="32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Connie Radcliff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Fair Housing Investigator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b="1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/>
              <a:t>Connie.S.Radcliff@hud.gov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16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4072" y="779463"/>
            <a:ext cx="3512127" cy="803275"/>
          </a:xfrm>
        </p:spPr>
        <p:txBody>
          <a:bodyPr/>
          <a:lstStyle/>
          <a:p>
            <a:pPr eaLnBrk="1" hangingPunct="1"/>
            <a:r>
              <a:rPr lang="en-US" sz="4400" dirty="0">
                <a:solidFill>
                  <a:schemeClr val="accent6">
                    <a:lumMod val="75000"/>
                  </a:schemeClr>
                </a:solidFill>
              </a:rPr>
              <a:t>Disability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199"/>
            <a:ext cx="7772400" cy="4066309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800" u="sng" dirty="0"/>
          </a:p>
          <a:p>
            <a:pPr algn="ctr" eaLnBrk="1" hangingPunct="1">
              <a:buFontTx/>
              <a:buNone/>
            </a:pPr>
            <a:r>
              <a:rPr lang="en-US" sz="3600" u="sng" dirty="0"/>
              <a:t>Most frequent complaint:</a:t>
            </a:r>
          </a:p>
          <a:p>
            <a:pPr algn="ctr" eaLnBrk="1" hangingPunct="1">
              <a:buFontTx/>
              <a:buNone/>
            </a:pPr>
            <a:endParaRPr lang="en-US" sz="3600" u="sng" dirty="0"/>
          </a:p>
          <a:p>
            <a:pPr algn="ctr" eaLnBrk="1" hangingPunct="1">
              <a:buFontTx/>
              <a:buNone/>
            </a:pPr>
            <a:endParaRPr lang="en-US" sz="8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Refusal to Make a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or</a:t>
            </a: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</a:rPr>
              <a:t>Reasonable Modification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5631"/>
            <a:ext cx="3997325" cy="110331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</a:p>
        </p:txBody>
      </p:sp>
      <p:sp>
        <p:nvSpPr>
          <p:cNvPr id="566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848600" cy="430876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en-US" sz="2000" b="1" u="sng" dirty="0"/>
          </a:p>
          <a:p>
            <a:pPr marL="0" indent="0">
              <a:lnSpc>
                <a:spcPct val="90000"/>
              </a:lnSpc>
              <a:buNone/>
            </a:pPr>
            <a:endParaRPr lang="en-US" sz="4800" dirty="0"/>
          </a:p>
          <a:p>
            <a:pPr marL="0" indent="0">
              <a:lnSpc>
                <a:spcPct val="90000"/>
              </a:lnSpc>
              <a:buNone/>
            </a:pPr>
            <a:r>
              <a:rPr lang="en-US" sz="4800" dirty="0"/>
              <a:t>What is considered a reasonable accommodation under the Fair Housing Act?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sz="36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US" sz="2400" dirty="0"/>
            </a:b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073" y="2133600"/>
            <a:ext cx="8416636" cy="4475018"/>
          </a:xfrm>
        </p:spPr>
        <p:txBody>
          <a:bodyPr/>
          <a:lstStyle/>
          <a:p>
            <a:pPr>
              <a:buNone/>
            </a:pPr>
            <a:r>
              <a:rPr lang="en-US" sz="3600" b="1" dirty="0"/>
              <a:t>Definition: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/>
              <a:t>	</a:t>
            </a:r>
            <a:r>
              <a:rPr lang="en-US" sz="3200" dirty="0"/>
              <a:t>A change, exception, or adjustment to a rule, policy, practice or service, which may be necessary to afford an individual with a disability an opportunity to use and enjoy a dwelling unit, including public and common use spaces.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44236"/>
            <a:ext cx="4038600" cy="1184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Reasonable Accommodation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2161309"/>
            <a:ext cx="8811491" cy="4301837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dirty="0"/>
              <a:t>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900" dirty="0"/>
              <a:t>     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dirty="0"/>
              <a:t>There must be a relationship between </a:t>
            </a:r>
          </a:p>
          <a:p>
            <a:pPr marL="0" indent="0" algn="ctr">
              <a:lnSpc>
                <a:spcPct val="90000"/>
              </a:lnSpc>
              <a:buNone/>
            </a:pPr>
            <a:endParaRPr lang="en-US" sz="3600" dirty="0"/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dirty="0"/>
              <a:t>the requested accommodation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dirty="0"/>
              <a:t>and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en-US" sz="3600" dirty="0"/>
              <a:t>the individual’s disability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3726873" cy="609600"/>
          </a:xfrm>
        </p:spPr>
        <p:txBody>
          <a:bodyPr/>
          <a:lstStyle/>
          <a:p>
            <a:pPr algn="ctr" eaLnBrk="1" hangingPunct="1"/>
            <a:br>
              <a:rPr lang="en-US" sz="3600" b="1" dirty="0"/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Reasonable</a:t>
            </a:r>
            <a:br>
              <a:rPr lang="en-US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Accommodations</a:t>
            </a:r>
          </a:p>
        </p:txBody>
      </p:sp>
      <p:sp>
        <p:nvSpPr>
          <p:cNvPr id="3277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04799" y="2015836"/>
            <a:ext cx="8506691" cy="4232564"/>
          </a:xfrm>
        </p:spPr>
        <p:txBody>
          <a:bodyPr/>
          <a:lstStyle/>
          <a:p>
            <a:pPr eaLnBrk="1" hangingPunct="1"/>
            <a:endParaRPr lang="en-US" sz="800" dirty="0"/>
          </a:p>
          <a:p>
            <a:pPr marL="0" indent="0" eaLnBrk="1" hangingPunct="1">
              <a:buNone/>
            </a:pPr>
            <a:r>
              <a:rPr lang="en-US" sz="3600" b="1" dirty="0"/>
              <a:t>   Most common requests:</a:t>
            </a:r>
          </a:p>
          <a:p>
            <a:pPr marL="0" indent="0" eaLnBrk="1" hangingPunct="1">
              <a:buNone/>
            </a:pPr>
            <a:endParaRPr lang="en-US" sz="3600" b="1" dirty="0"/>
          </a:p>
          <a:p>
            <a:pPr eaLnBrk="1" hangingPunct="1"/>
            <a:r>
              <a:rPr lang="en-US" sz="3600" b="1" dirty="0"/>
              <a:t>Parking Spaces for the Disabled</a:t>
            </a:r>
          </a:p>
          <a:p>
            <a:pPr eaLnBrk="1" hangingPunct="1"/>
            <a:endParaRPr lang="en-US" sz="800" b="1" dirty="0"/>
          </a:p>
          <a:p>
            <a:pPr eaLnBrk="1" hangingPunct="1"/>
            <a:endParaRPr lang="en-US" sz="800" b="1" dirty="0"/>
          </a:p>
          <a:p>
            <a:pPr eaLnBrk="1" hangingPunct="1"/>
            <a:endParaRPr lang="en-US" sz="1200" b="1" dirty="0"/>
          </a:p>
          <a:p>
            <a:pPr eaLnBrk="1" hangingPunct="1"/>
            <a:endParaRPr lang="en-US" sz="1200" b="1" dirty="0"/>
          </a:p>
          <a:p>
            <a:pPr eaLnBrk="1" hangingPunct="1"/>
            <a:r>
              <a:rPr lang="en-US" sz="3600" b="1" dirty="0"/>
              <a:t>Assistance Animals</a:t>
            </a:r>
            <a:endParaRPr lang="en-US" sz="3600" dirty="0"/>
          </a:p>
        </p:txBody>
      </p:sp>
      <p:pic>
        <p:nvPicPr>
          <p:cNvPr id="9" name="Picture 8" descr="handicap park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23200" y="2787073"/>
            <a:ext cx="1011959" cy="1513210"/>
          </a:xfrm>
          <a:prstGeom prst="rect">
            <a:avLst/>
          </a:prstGeom>
        </p:spPr>
      </p:pic>
      <p:pic>
        <p:nvPicPr>
          <p:cNvPr id="8" name="Picture 7" descr="image of guide do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82659" y="4965122"/>
            <a:ext cx="952500" cy="11049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Parking spaces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Accessible spaces</a:t>
            </a:r>
          </a:p>
          <a:p>
            <a:r>
              <a:rPr lang="en-US" b="1" dirty="0"/>
              <a:t>For wheelchair users</a:t>
            </a:r>
          </a:p>
          <a:p>
            <a:r>
              <a:rPr lang="en-US" b="1" dirty="0"/>
              <a:t>Requires access aisle and curb cuts</a:t>
            </a:r>
          </a:p>
          <a:p>
            <a:r>
              <a:rPr lang="en-US" b="1" dirty="0"/>
              <a:t>Signage that space is for disabled only</a:t>
            </a:r>
          </a:p>
          <a:p>
            <a:endParaRPr lang="en-US" b="1" dirty="0"/>
          </a:p>
          <a:p>
            <a:pPr marL="0" indent="0">
              <a:buNone/>
            </a:pPr>
            <a:r>
              <a:rPr lang="en-US" b="1" dirty="0"/>
              <a:t>Reserved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For those requesting closer spaces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Signage that space is reserved for a particular unit</a:t>
            </a:r>
          </a:p>
        </p:txBody>
      </p:sp>
    </p:spTree>
    <p:extLst>
      <p:ext uri="{BB962C8B-B14F-4D97-AF65-F5344CB8AC3E}">
        <p14:creationId xmlns:p14="http://schemas.microsoft.com/office/powerpoint/2010/main" val="358497776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99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82"/>
      </a:accent4>
      <a:accent5>
        <a:srgbClr val="AAE2CA"/>
      </a:accent5>
      <a:accent6>
        <a:srgbClr val="2D2DB9"/>
      </a:accent6>
      <a:hlink>
        <a:srgbClr val="000099"/>
      </a:hlink>
      <a:folHlink>
        <a:srgbClr val="000099"/>
      </a:folHlink>
    </a:clrScheme>
    <a:fontScheme name="Default Design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3000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EDE3B369B9E74C95F1C5D9384C708C" ma:contentTypeVersion="8" ma:contentTypeDescription="Create a new document." ma:contentTypeScope="" ma:versionID="53cfc3b4b799228e7fdf75a45fe7c4d3">
  <xsd:schema xmlns:xsd="http://www.w3.org/2001/XMLSchema" xmlns:xs="http://www.w3.org/2001/XMLSchema" xmlns:p="http://schemas.microsoft.com/office/2006/metadata/properties" xmlns:ns3="e66f42b4-c70a-46d4-b042-295a079360fa" targetNamespace="http://schemas.microsoft.com/office/2006/metadata/properties" ma:root="true" ma:fieldsID="e07ee175fa6bbb6a5efb761fc5e5b7ec" ns3:_="">
    <xsd:import namespace="e66f42b4-c70a-46d4-b042-295a079360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f42b4-c70a-46d4-b042-295a079360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F467D08-BF98-4C28-9679-273F767982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f42b4-c70a-46d4-b042-295a079360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BB0416-CCC6-4511-921C-DC78543AAE3E}">
  <ds:schemaRefs>
    <ds:schemaRef ds:uri="http://purl.org/dc/elements/1.1/"/>
    <ds:schemaRef ds:uri="http://purl.org/dc/dcmitype/"/>
    <ds:schemaRef ds:uri="e66f42b4-c70a-46d4-b042-295a079360fa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4D89F99-051B-49E8-9412-6532069B68E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9414</TotalTime>
  <Words>1276</Words>
  <Application>Microsoft Macintosh PowerPoint</Application>
  <PresentationFormat>On-screen Show (4:3)</PresentationFormat>
  <Paragraphs>241</Paragraphs>
  <Slides>39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Arial Narrow</vt:lpstr>
      <vt:lpstr>Times New Roman</vt:lpstr>
      <vt:lpstr>Verdana</vt:lpstr>
      <vt:lpstr>Wingdings</vt:lpstr>
      <vt:lpstr>Default Design</vt:lpstr>
      <vt:lpstr> FHEO</vt:lpstr>
      <vt:lpstr>FAIR HOUSING ACT</vt:lpstr>
      <vt:lpstr>The Fair Housing Act </vt:lpstr>
      <vt:lpstr>Disability</vt:lpstr>
      <vt:lpstr>Reasonable Accommodation</vt:lpstr>
      <vt:lpstr> Reasonable Accommodation </vt:lpstr>
      <vt:lpstr>Reasonable Accommodation  </vt:lpstr>
      <vt:lpstr> Reasonable Accommodations</vt:lpstr>
      <vt:lpstr>      Parking spaces</vt:lpstr>
      <vt:lpstr>    Assistance Animals</vt:lpstr>
      <vt:lpstr>PowerPoint Presentation</vt:lpstr>
      <vt:lpstr>No Pet Policy</vt:lpstr>
      <vt:lpstr>Costs </vt:lpstr>
      <vt:lpstr>Request and Documentation</vt:lpstr>
      <vt:lpstr>Reasonable Accommodation   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 Reasonable Accommodation 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Accommodation</vt:lpstr>
      <vt:lpstr>Reasonable Modification </vt:lpstr>
      <vt:lpstr>Reasonable Modification </vt:lpstr>
      <vt:lpstr>Reasonable Modification </vt:lpstr>
      <vt:lpstr> Reasonable Modifications </vt:lpstr>
      <vt:lpstr>Costs </vt:lpstr>
      <vt:lpstr>Costs</vt:lpstr>
      <vt:lpstr>Prohibitions</vt:lpstr>
      <vt:lpstr>Contact information</vt:lpstr>
    </vt:vector>
  </TitlesOfParts>
  <Company>ACS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ACS</dc:creator>
  <cp:lastModifiedBy>Noha, Nancy</cp:lastModifiedBy>
  <cp:revision>580</cp:revision>
  <cp:lastPrinted>2001-10-08T21:38:10Z</cp:lastPrinted>
  <dcterms:created xsi:type="dcterms:W3CDTF">2001-10-02T20:55:15Z</dcterms:created>
  <dcterms:modified xsi:type="dcterms:W3CDTF">2022-03-14T16:25:57Z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0x01010051EDE3B369B9E74C95F1C5D9384C708C</vt:lpwstr>
  </property>
  <property fmtid="{D5CDD505-2E9C-101B-9397-08002B2CF9AE}" pid="4" name="_dlc_DocIdItemGuid">
    <vt:lpwstr>61c69d43-f200-4cb7-b1b1-c2b847875644</vt:lpwstr>
  </property>
</Properties>
</file>