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474" r:id="rId8"/>
    <p:sldId id="472" r:id="rId9"/>
    <p:sldId id="471" r:id="rId10"/>
    <p:sldId id="475" r:id="rId11"/>
    <p:sldId id="478" r:id="rId12"/>
    <p:sldId id="479" r:id="rId13"/>
    <p:sldId id="476" r:id="rId14"/>
    <p:sldId id="341" r:id="rId15"/>
    <p:sldId id="470" r:id="rId16"/>
    <p:sldId id="482" r:id="rId17"/>
    <p:sldId id="480" r:id="rId18"/>
    <p:sldId id="484" r:id="rId19"/>
    <p:sldId id="485" r:id="rId20"/>
    <p:sldId id="481" r:id="rId21"/>
    <p:sldId id="486" r:id="rId22"/>
    <p:sldId id="477" r:id="rId23"/>
    <p:sldId id="487" r:id="rId24"/>
    <p:sldId id="488" r:id="rId25"/>
    <p:sldId id="4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5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91345"/>
  </p:normalViewPr>
  <p:slideViewPr>
    <p:cSldViewPr snapToGrid="0" snapToObjects="1">
      <p:cViewPr varScale="1">
        <p:scale>
          <a:sx n="119" d="100"/>
          <a:sy n="119" d="100"/>
        </p:scale>
        <p:origin x="10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814D9-7907-4C29-B296-098471D64662}"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4E98B903-844E-4E5E-A186-EEFE8653F02B}">
      <dgm:prSet/>
      <dgm:spPr/>
      <dgm:t>
        <a:bodyPr/>
        <a:lstStyle/>
        <a:p>
          <a:r>
            <a:rPr lang="en-US"/>
            <a:t>Partnership with Medicaid and Long-Term Care and Division of Developmental Disabilities</a:t>
          </a:r>
        </a:p>
      </dgm:t>
    </dgm:pt>
    <dgm:pt modelId="{5BAF91F9-B249-4F4C-B88D-C9FAB11A0CE1}" type="parTrans" cxnId="{2718FA14-253B-4D58-8021-EAE3E35A5394}">
      <dgm:prSet/>
      <dgm:spPr/>
      <dgm:t>
        <a:bodyPr/>
        <a:lstStyle/>
        <a:p>
          <a:endParaRPr lang="en-US"/>
        </a:p>
      </dgm:t>
    </dgm:pt>
    <dgm:pt modelId="{CDC88730-1943-47BB-A75D-2E13932B78E1}" type="sibTrans" cxnId="{2718FA14-253B-4D58-8021-EAE3E35A5394}">
      <dgm:prSet/>
      <dgm:spPr/>
      <dgm:t>
        <a:bodyPr/>
        <a:lstStyle/>
        <a:p>
          <a:endParaRPr lang="en-US"/>
        </a:p>
      </dgm:t>
    </dgm:pt>
    <dgm:pt modelId="{0C1B2CA0-DD53-4EF8-8112-72B3D66CA559}">
      <dgm:prSet/>
      <dgm:spPr/>
      <dgm:t>
        <a:bodyPr/>
        <a:lstStyle/>
        <a:p>
          <a:r>
            <a:rPr lang="en-US"/>
            <a:t>All assistance through HHS services starts with a referral</a:t>
          </a:r>
        </a:p>
      </dgm:t>
    </dgm:pt>
    <dgm:pt modelId="{A8BD88D3-7566-4284-8A23-A288375FCAF2}" type="parTrans" cxnId="{5223A238-0169-43C0-9C8C-8F3F9E7404FB}">
      <dgm:prSet/>
      <dgm:spPr/>
      <dgm:t>
        <a:bodyPr/>
        <a:lstStyle/>
        <a:p>
          <a:endParaRPr lang="en-US"/>
        </a:p>
      </dgm:t>
    </dgm:pt>
    <dgm:pt modelId="{CC83B0A4-612E-4401-B723-B203A80EA273}" type="sibTrans" cxnId="{5223A238-0169-43C0-9C8C-8F3F9E7404FB}">
      <dgm:prSet/>
      <dgm:spPr/>
      <dgm:t>
        <a:bodyPr/>
        <a:lstStyle/>
        <a:p>
          <a:endParaRPr lang="en-US"/>
        </a:p>
      </dgm:t>
    </dgm:pt>
    <dgm:pt modelId="{7DAD4128-ED6E-494D-BE01-95537F70BA64}">
      <dgm:prSet/>
      <dgm:spPr/>
      <dgm:t>
        <a:bodyPr/>
        <a:lstStyle/>
        <a:p>
          <a:r>
            <a:rPr lang="en-US"/>
            <a:t>ATP cannot duplicate services offered through a consumer’s Medicaid Managed Care plan</a:t>
          </a:r>
        </a:p>
      </dgm:t>
    </dgm:pt>
    <dgm:pt modelId="{1F05B140-4A5F-4A28-A468-6B151361EFA0}" type="parTrans" cxnId="{FC1FB634-F343-4C81-97C4-4EED5B676EAF}">
      <dgm:prSet/>
      <dgm:spPr/>
      <dgm:t>
        <a:bodyPr/>
        <a:lstStyle/>
        <a:p>
          <a:endParaRPr lang="en-US"/>
        </a:p>
      </dgm:t>
    </dgm:pt>
    <dgm:pt modelId="{4BDFE78A-74DD-43F3-8E1B-C27056E722F2}" type="sibTrans" cxnId="{FC1FB634-F343-4C81-97C4-4EED5B676EAF}">
      <dgm:prSet/>
      <dgm:spPr/>
      <dgm:t>
        <a:bodyPr/>
        <a:lstStyle/>
        <a:p>
          <a:endParaRPr lang="en-US"/>
        </a:p>
      </dgm:t>
    </dgm:pt>
    <dgm:pt modelId="{31AF5A30-B91A-4D28-B5F4-6263A23F08F9}">
      <dgm:prSet/>
      <dgm:spPr/>
      <dgm:t>
        <a:bodyPr/>
        <a:lstStyle/>
        <a:p>
          <a:r>
            <a:rPr lang="en-US"/>
            <a:t>ATP follows the regulations for each program and must overall comply with the Medicaid regulations when looking at modifications that involve medical devices</a:t>
          </a:r>
        </a:p>
      </dgm:t>
    </dgm:pt>
    <dgm:pt modelId="{A6EEA854-F42C-4655-98E8-0EC82428C4A4}" type="parTrans" cxnId="{61F7C704-7BDA-45A9-9C04-594BEB6BDB45}">
      <dgm:prSet/>
      <dgm:spPr/>
      <dgm:t>
        <a:bodyPr/>
        <a:lstStyle/>
        <a:p>
          <a:endParaRPr lang="en-US"/>
        </a:p>
      </dgm:t>
    </dgm:pt>
    <dgm:pt modelId="{FCA5FB62-1C89-4226-B785-4BBEFFB9E8BD}" type="sibTrans" cxnId="{61F7C704-7BDA-45A9-9C04-594BEB6BDB45}">
      <dgm:prSet/>
      <dgm:spPr/>
      <dgm:t>
        <a:bodyPr/>
        <a:lstStyle/>
        <a:p>
          <a:endParaRPr lang="en-US"/>
        </a:p>
      </dgm:t>
    </dgm:pt>
    <dgm:pt modelId="{31625A02-8C58-406A-98B9-810F9EABD452}">
      <dgm:prSet/>
      <dgm:spPr/>
      <dgm:t>
        <a:bodyPr/>
        <a:lstStyle/>
        <a:p>
          <a:r>
            <a:rPr lang="en-US"/>
            <a:t>ATP provides an independent functional assessment of the consumer’s needs and makes recommendations based on what is observed and demonstrated by the consumer.</a:t>
          </a:r>
        </a:p>
      </dgm:t>
    </dgm:pt>
    <dgm:pt modelId="{96C0D8AE-E65E-4DC7-A679-2B4C32AE5F84}" type="parTrans" cxnId="{78406176-D900-4AEF-9AAE-8749C74EA1AC}">
      <dgm:prSet/>
      <dgm:spPr/>
      <dgm:t>
        <a:bodyPr/>
        <a:lstStyle/>
        <a:p>
          <a:endParaRPr lang="en-US"/>
        </a:p>
      </dgm:t>
    </dgm:pt>
    <dgm:pt modelId="{9AFDA83B-E9CB-4E31-8718-C127CC0548EB}" type="sibTrans" cxnId="{78406176-D900-4AEF-9AAE-8749C74EA1AC}">
      <dgm:prSet/>
      <dgm:spPr/>
      <dgm:t>
        <a:bodyPr/>
        <a:lstStyle/>
        <a:p>
          <a:endParaRPr lang="en-US"/>
        </a:p>
      </dgm:t>
    </dgm:pt>
    <dgm:pt modelId="{7F205B1A-8901-42FC-93EB-76F2CF1EC1A5}">
      <dgm:prSet/>
      <dgm:spPr/>
      <dgm:t>
        <a:bodyPr/>
        <a:lstStyle/>
        <a:p>
          <a:r>
            <a:rPr lang="en-US"/>
            <a:t>Examples of some types of projects include; entrance modifications, vehicle modifications, and bathroom modifications</a:t>
          </a:r>
        </a:p>
      </dgm:t>
    </dgm:pt>
    <dgm:pt modelId="{B4F7A2E8-865A-471D-B8A3-80D7BD4FA6E4}" type="parTrans" cxnId="{B3715806-A7EC-4660-9CD9-F364F949680C}">
      <dgm:prSet/>
      <dgm:spPr/>
      <dgm:t>
        <a:bodyPr/>
        <a:lstStyle/>
        <a:p>
          <a:endParaRPr lang="en-US"/>
        </a:p>
      </dgm:t>
    </dgm:pt>
    <dgm:pt modelId="{37B0EEE0-86A4-4455-9B27-B75D3A730AA0}" type="sibTrans" cxnId="{B3715806-A7EC-4660-9CD9-F364F949680C}">
      <dgm:prSet/>
      <dgm:spPr/>
      <dgm:t>
        <a:bodyPr/>
        <a:lstStyle/>
        <a:p>
          <a:endParaRPr lang="en-US"/>
        </a:p>
      </dgm:t>
    </dgm:pt>
    <dgm:pt modelId="{C2196B87-D195-B34F-9F78-CF703DC46754}" type="pres">
      <dgm:prSet presAssocID="{9C8814D9-7907-4C29-B296-098471D64662}" presName="linear" presStyleCnt="0">
        <dgm:presLayoutVars>
          <dgm:animLvl val="lvl"/>
          <dgm:resizeHandles val="exact"/>
        </dgm:presLayoutVars>
      </dgm:prSet>
      <dgm:spPr/>
    </dgm:pt>
    <dgm:pt modelId="{C913D678-63CB-994B-AEB5-CC92C56D1CC8}" type="pres">
      <dgm:prSet presAssocID="{4E98B903-844E-4E5E-A186-EEFE8653F02B}" presName="parentText" presStyleLbl="node1" presStyleIdx="0" presStyleCnt="6">
        <dgm:presLayoutVars>
          <dgm:chMax val="0"/>
          <dgm:bulletEnabled val="1"/>
        </dgm:presLayoutVars>
      </dgm:prSet>
      <dgm:spPr/>
    </dgm:pt>
    <dgm:pt modelId="{4A9E9333-3DAC-1041-8237-7DB585D0878F}" type="pres">
      <dgm:prSet presAssocID="{CDC88730-1943-47BB-A75D-2E13932B78E1}" presName="spacer" presStyleCnt="0"/>
      <dgm:spPr/>
    </dgm:pt>
    <dgm:pt modelId="{3133E338-BF5E-104E-93FA-268584600D18}" type="pres">
      <dgm:prSet presAssocID="{0C1B2CA0-DD53-4EF8-8112-72B3D66CA559}" presName="parentText" presStyleLbl="node1" presStyleIdx="1" presStyleCnt="6">
        <dgm:presLayoutVars>
          <dgm:chMax val="0"/>
          <dgm:bulletEnabled val="1"/>
        </dgm:presLayoutVars>
      </dgm:prSet>
      <dgm:spPr/>
    </dgm:pt>
    <dgm:pt modelId="{D173497A-13B3-AA42-A181-8482ADFDFBB2}" type="pres">
      <dgm:prSet presAssocID="{CC83B0A4-612E-4401-B723-B203A80EA273}" presName="spacer" presStyleCnt="0"/>
      <dgm:spPr/>
    </dgm:pt>
    <dgm:pt modelId="{07493598-4A12-FB40-9FF6-6C60CBDE0C70}" type="pres">
      <dgm:prSet presAssocID="{7DAD4128-ED6E-494D-BE01-95537F70BA64}" presName="parentText" presStyleLbl="node1" presStyleIdx="2" presStyleCnt="6">
        <dgm:presLayoutVars>
          <dgm:chMax val="0"/>
          <dgm:bulletEnabled val="1"/>
        </dgm:presLayoutVars>
      </dgm:prSet>
      <dgm:spPr/>
    </dgm:pt>
    <dgm:pt modelId="{B7EB1FC0-2B74-8749-A2A6-388CA30DDCC0}" type="pres">
      <dgm:prSet presAssocID="{4BDFE78A-74DD-43F3-8E1B-C27056E722F2}" presName="spacer" presStyleCnt="0"/>
      <dgm:spPr/>
    </dgm:pt>
    <dgm:pt modelId="{2261D616-E007-F94D-BB9B-526A6959F3C0}" type="pres">
      <dgm:prSet presAssocID="{31AF5A30-B91A-4D28-B5F4-6263A23F08F9}" presName="parentText" presStyleLbl="node1" presStyleIdx="3" presStyleCnt="6">
        <dgm:presLayoutVars>
          <dgm:chMax val="0"/>
          <dgm:bulletEnabled val="1"/>
        </dgm:presLayoutVars>
      </dgm:prSet>
      <dgm:spPr/>
    </dgm:pt>
    <dgm:pt modelId="{99EC949F-EA86-124D-8CDE-7D0A66E0D4D2}" type="pres">
      <dgm:prSet presAssocID="{FCA5FB62-1C89-4226-B785-4BBEFFB9E8BD}" presName="spacer" presStyleCnt="0"/>
      <dgm:spPr/>
    </dgm:pt>
    <dgm:pt modelId="{AC94147C-81B7-7345-A4EA-4F2F6E1F2743}" type="pres">
      <dgm:prSet presAssocID="{31625A02-8C58-406A-98B9-810F9EABD452}" presName="parentText" presStyleLbl="node1" presStyleIdx="4" presStyleCnt="6">
        <dgm:presLayoutVars>
          <dgm:chMax val="0"/>
          <dgm:bulletEnabled val="1"/>
        </dgm:presLayoutVars>
      </dgm:prSet>
      <dgm:spPr/>
    </dgm:pt>
    <dgm:pt modelId="{EF755C8F-8321-634D-8D83-14E61E25A1DC}" type="pres">
      <dgm:prSet presAssocID="{9AFDA83B-E9CB-4E31-8718-C127CC0548EB}" presName="spacer" presStyleCnt="0"/>
      <dgm:spPr/>
    </dgm:pt>
    <dgm:pt modelId="{61BB7049-93E0-7B41-BC13-A2C282A130AC}" type="pres">
      <dgm:prSet presAssocID="{7F205B1A-8901-42FC-93EB-76F2CF1EC1A5}" presName="parentText" presStyleLbl="node1" presStyleIdx="5" presStyleCnt="6">
        <dgm:presLayoutVars>
          <dgm:chMax val="0"/>
          <dgm:bulletEnabled val="1"/>
        </dgm:presLayoutVars>
      </dgm:prSet>
      <dgm:spPr/>
    </dgm:pt>
  </dgm:ptLst>
  <dgm:cxnLst>
    <dgm:cxn modelId="{61F7C704-7BDA-45A9-9C04-594BEB6BDB45}" srcId="{9C8814D9-7907-4C29-B296-098471D64662}" destId="{31AF5A30-B91A-4D28-B5F4-6263A23F08F9}" srcOrd="3" destOrd="0" parTransId="{A6EEA854-F42C-4655-98E8-0EC82428C4A4}" sibTransId="{FCA5FB62-1C89-4226-B785-4BBEFFB9E8BD}"/>
    <dgm:cxn modelId="{B3715806-A7EC-4660-9CD9-F364F949680C}" srcId="{9C8814D9-7907-4C29-B296-098471D64662}" destId="{7F205B1A-8901-42FC-93EB-76F2CF1EC1A5}" srcOrd="5" destOrd="0" parTransId="{B4F7A2E8-865A-471D-B8A3-80D7BD4FA6E4}" sibTransId="{37B0EEE0-86A4-4455-9B27-B75D3A730AA0}"/>
    <dgm:cxn modelId="{2718FA14-253B-4D58-8021-EAE3E35A5394}" srcId="{9C8814D9-7907-4C29-B296-098471D64662}" destId="{4E98B903-844E-4E5E-A186-EEFE8653F02B}" srcOrd="0" destOrd="0" parTransId="{5BAF91F9-B249-4F4C-B88D-C9FAB11A0CE1}" sibTransId="{CDC88730-1943-47BB-A75D-2E13932B78E1}"/>
    <dgm:cxn modelId="{9B05BA25-2C0D-6949-BE9F-3AAC7D7B6401}" type="presOf" srcId="{9C8814D9-7907-4C29-B296-098471D64662}" destId="{C2196B87-D195-B34F-9F78-CF703DC46754}" srcOrd="0" destOrd="0" presId="urn:microsoft.com/office/officeart/2005/8/layout/vList2"/>
    <dgm:cxn modelId="{FC1FB634-F343-4C81-97C4-4EED5B676EAF}" srcId="{9C8814D9-7907-4C29-B296-098471D64662}" destId="{7DAD4128-ED6E-494D-BE01-95537F70BA64}" srcOrd="2" destOrd="0" parTransId="{1F05B140-4A5F-4A28-A468-6B151361EFA0}" sibTransId="{4BDFE78A-74DD-43F3-8E1B-C27056E722F2}"/>
    <dgm:cxn modelId="{5223A238-0169-43C0-9C8C-8F3F9E7404FB}" srcId="{9C8814D9-7907-4C29-B296-098471D64662}" destId="{0C1B2CA0-DD53-4EF8-8112-72B3D66CA559}" srcOrd="1" destOrd="0" parTransId="{A8BD88D3-7566-4284-8A23-A288375FCAF2}" sibTransId="{CC83B0A4-612E-4401-B723-B203A80EA273}"/>
    <dgm:cxn modelId="{B1EC6950-E84C-5740-A1AE-543D00FA86E8}" type="presOf" srcId="{31AF5A30-B91A-4D28-B5F4-6263A23F08F9}" destId="{2261D616-E007-F94D-BB9B-526A6959F3C0}" srcOrd="0" destOrd="0" presId="urn:microsoft.com/office/officeart/2005/8/layout/vList2"/>
    <dgm:cxn modelId="{0F341E53-0F3B-8E44-9CCB-114CB09753B8}" type="presOf" srcId="{7DAD4128-ED6E-494D-BE01-95537F70BA64}" destId="{07493598-4A12-FB40-9FF6-6C60CBDE0C70}" srcOrd="0" destOrd="0" presId="urn:microsoft.com/office/officeart/2005/8/layout/vList2"/>
    <dgm:cxn modelId="{E768EF61-C3CB-2B4F-ADBC-19848F75EE6E}" type="presOf" srcId="{7F205B1A-8901-42FC-93EB-76F2CF1EC1A5}" destId="{61BB7049-93E0-7B41-BC13-A2C282A130AC}" srcOrd="0" destOrd="0" presId="urn:microsoft.com/office/officeart/2005/8/layout/vList2"/>
    <dgm:cxn modelId="{78406176-D900-4AEF-9AAE-8749C74EA1AC}" srcId="{9C8814D9-7907-4C29-B296-098471D64662}" destId="{31625A02-8C58-406A-98B9-810F9EABD452}" srcOrd="4" destOrd="0" parTransId="{96C0D8AE-E65E-4DC7-A679-2B4C32AE5F84}" sibTransId="{9AFDA83B-E9CB-4E31-8718-C127CC0548EB}"/>
    <dgm:cxn modelId="{97C289CD-AA41-774A-8EF7-56BAEC68011B}" type="presOf" srcId="{4E98B903-844E-4E5E-A186-EEFE8653F02B}" destId="{C913D678-63CB-994B-AEB5-CC92C56D1CC8}" srcOrd="0" destOrd="0" presId="urn:microsoft.com/office/officeart/2005/8/layout/vList2"/>
    <dgm:cxn modelId="{DE5898E6-645C-A141-88A8-FA7978A8E628}" type="presOf" srcId="{31625A02-8C58-406A-98B9-810F9EABD452}" destId="{AC94147C-81B7-7345-A4EA-4F2F6E1F2743}" srcOrd="0" destOrd="0" presId="urn:microsoft.com/office/officeart/2005/8/layout/vList2"/>
    <dgm:cxn modelId="{E7EBF4F3-6C57-594A-B70E-1A8D8A28239C}" type="presOf" srcId="{0C1B2CA0-DD53-4EF8-8112-72B3D66CA559}" destId="{3133E338-BF5E-104E-93FA-268584600D18}" srcOrd="0" destOrd="0" presId="urn:microsoft.com/office/officeart/2005/8/layout/vList2"/>
    <dgm:cxn modelId="{AC21B247-8812-0F41-B3EB-A27F557FC41B}" type="presParOf" srcId="{C2196B87-D195-B34F-9F78-CF703DC46754}" destId="{C913D678-63CB-994B-AEB5-CC92C56D1CC8}" srcOrd="0" destOrd="0" presId="urn:microsoft.com/office/officeart/2005/8/layout/vList2"/>
    <dgm:cxn modelId="{BBFCB837-28FA-2447-9123-6A8DAA3E4939}" type="presParOf" srcId="{C2196B87-D195-B34F-9F78-CF703DC46754}" destId="{4A9E9333-3DAC-1041-8237-7DB585D0878F}" srcOrd="1" destOrd="0" presId="urn:microsoft.com/office/officeart/2005/8/layout/vList2"/>
    <dgm:cxn modelId="{358279D6-2DB0-B242-A8AA-82BCED89D562}" type="presParOf" srcId="{C2196B87-D195-B34F-9F78-CF703DC46754}" destId="{3133E338-BF5E-104E-93FA-268584600D18}" srcOrd="2" destOrd="0" presId="urn:microsoft.com/office/officeart/2005/8/layout/vList2"/>
    <dgm:cxn modelId="{0E7BB67E-BA43-1E49-842E-5E3AB5CE17AD}" type="presParOf" srcId="{C2196B87-D195-B34F-9F78-CF703DC46754}" destId="{D173497A-13B3-AA42-A181-8482ADFDFBB2}" srcOrd="3" destOrd="0" presId="urn:microsoft.com/office/officeart/2005/8/layout/vList2"/>
    <dgm:cxn modelId="{FB801D00-C032-0146-8835-294CD755679B}" type="presParOf" srcId="{C2196B87-D195-B34F-9F78-CF703DC46754}" destId="{07493598-4A12-FB40-9FF6-6C60CBDE0C70}" srcOrd="4" destOrd="0" presId="urn:microsoft.com/office/officeart/2005/8/layout/vList2"/>
    <dgm:cxn modelId="{B42D50B1-13C7-4F43-AED8-6C0B2669B4CA}" type="presParOf" srcId="{C2196B87-D195-B34F-9F78-CF703DC46754}" destId="{B7EB1FC0-2B74-8749-A2A6-388CA30DDCC0}" srcOrd="5" destOrd="0" presId="urn:microsoft.com/office/officeart/2005/8/layout/vList2"/>
    <dgm:cxn modelId="{3ECBA3B8-BCFA-0A46-9B3F-4FC6539D6259}" type="presParOf" srcId="{C2196B87-D195-B34F-9F78-CF703DC46754}" destId="{2261D616-E007-F94D-BB9B-526A6959F3C0}" srcOrd="6" destOrd="0" presId="urn:microsoft.com/office/officeart/2005/8/layout/vList2"/>
    <dgm:cxn modelId="{747435E9-03B0-A746-992C-A80732E47495}" type="presParOf" srcId="{C2196B87-D195-B34F-9F78-CF703DC46754}" destId="{99EC949F-EA86-124D-8CDE-7D0A66E0D4D2}" srcOrd="7" destOrd="0" presId="urn:microsoft.com/office/officeart/2005/8/layout/vList2"/>
    <dgm:cxn modelId="{A1A98129-0C8B-0D41-95AD-F0991184774B}" type="presParOf" srcId="{C2196B87-D195-B34F-9F78-CF703DC46754}" destId="{AC94147C-81B7-7345-A4EA-4F2F6E1F2743}" srcOrd="8" destOrd="0" presId="urn:microsoft.com/office/officeart/2005/8/layout/vList2"/>
    <dgm:cxn modelId="{F3E6F9AD-62B4-4544-B680-9FCE19EF782C}" type="presParOf" srcId="{C2196B87-D195-B34F-9F78-CF703DC46754}" destId="{EF755C8F-8321-634D-8D83-14E61E25A1DC}" srcOrd="9" destOrd="0" presId="urn:microsoft.com/office/officeart/2005/8/layout/vList2"/>
    <dgm:cxn modelId="{EAC6E541-FCAE-2240-BBF8-C482588DE95F}" type="presParOf" srcId="{C2196B87-D195-B34F-9F78-CF703DC46754}" destId="{61BB7049-93E0-7B41-BC13-A2C282A130A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9F939-6A84-45BB-8BA8-AE63C23F3041}"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8D6C9821-F917-43AD-95AB-DF0EE3F3891A}">
      <dgm:prSet/>
      <dgm:spPr/>
      <dgm:t>
        <a:bodyPr/>
        <a:lstStyle/>
        <a:p>
          <a:r>
            <a:rPr lang="en-US" b="1"/>
            <a:t>Funding</a:t>
          </a:r>
          <a:r>
            <a:rPr lang="en-US"/>
            <a:t> for the cost of </a:t>
          </a:r>
          <a:r>
            <a:rPr lang="en-US" b="1"/>
            <a:t>home modifications</a:t>
          </a:r>
          <a:r>
            <a:rPr lang="en-US"/>
            <a:t>, </a:t>
          </a:r>
          <a:r>
            <a:rPr lang="en-US" b="1"/>
            <a:t>assistive technology</a:t>
          </a:r>
          <a:r>
            <a:rPr lang="en-US"/>
            <a:t>, or </a:t>
          </a:r>
          <a:r>
            <a:rPr lang="en-US" b="1"/>
            <a:t>services</a:t>
          </a:r>
          <a:r>
            <a:rPr lang="en-US"/>
            <a:t> needed by consumers who experience a disability are not directly funded by ATP. Funding may be available from numerous programs. Examples include disability-related organizations, government programs, and non-profits, etc.</a:t>
          </a:r>
        </a:p>
      </dgm:t>
    </dgm:pt>
    <dgm:pt modelId="{EDAC08B7-34E6-43BF-8489-B4C952268FAE}" type="parTrans" cxnId="{703FDB28-C389-46CA-9796-A24FEDCF664C}">
      <dgm:prSet/>
      <dgm:spPr/>
      <dgm:t>
        <a:bodyPr/>
        <a:lstStyle/>
        <a:p>
          <a:endParaRPr lang="en-US"/>
        </a:p>
      </dgm:t>
    </dgm:pt>
    <dgm:pt modelId="{8AF9A7E5-02C8-4E73-A3F7-C6142216FF60}" type="sibTrans" cxnId="{703FDB28-C389-46CA-9796-A24FEDCF664C}">
      <dgm:prSet/>
      <dgm:spPr/>
      <dgm:t>
        <a:bodyPr/>
        <a:lstStyle/>
        <a:p>
          <a:endParaRPr lang="en-US"/>
        </a:p>
      </dgm:t>
    </dgm:pt>
    <dgm:pt modelId="{BB959CEE-915F-4CE9-8F1A-89D9E908E25E}">
      <dgm:prSet/>
      <dgm:spPr/>
      <dgm:t>
        <a:bodyPr/>
        <a:lstStyle/>
        <a:p>
          <a:r>
            <a:rPr lang="en-US"/>
            <a:t>Each resource has their own eligibility requirements. Requirements may include age, residence, disability, income, request, etc. Funding amounts also vary and it may require several resources to fund what is needed.</a:t>
          </a:r>
        </a:p>
      </dgm:t>
    </dgm:pt>
    <dgm:pt modelId="{3F63486F-02B6-4786-9545-B5F6156C2929}" type="parTrans" cxnId="{F230F077-ADFC-4DD7-AB46-DCEB46C545A5}">
      <dgm:prSet/>
      <dgm:spPr/>
      <dgm:t>
        <a:bodyPr/>
        <a:lstStyle/>
        <a:p>
          <a:endParaRPr lang="en-US"/>
        </a:p>
      </dgm:t>
    </dgm:pt>
    <dgm:pt modelId="{ED8BC622-5580-49EC-9171-CA570756133B}" type="sibTrans" cxnId="{F230F077-ADFC-4DD7-AB46-DCEB46C545A5}">
      <dgm:prSet/>
      <dgm:spPr/>
      <dgm:t>
        <a:bodyPr/>
        <a:lstStyle/>
        <a:p>
          <a:endParaRPr lang="en-US"/>
        </a:p>
      </dgm:t>
    </dgm:pt>
    <dgm:pt modelId="{7A6FC2BA-C533-F44A-A33E-FE018C68F065}" type="pres">
      <dgm:prSet presAssocID="{4D79F939-6A84-45BB-8BA8-AE63C23F3041}" presName="linear" presStyleCnt="0">
        <dgm:presLayoutVars>
          <dgm:animLvl val="lvl"/>
          <dgm:resizeHandles val="exact"/>
        </dgm:presLayoutVars>
      </dgm:prSet>
      <dgm:spPr/>
    </dgm:pt>
    <dgm:pt modelId="{C1E4A401-1220-DB4C-A533-E3FC585D5386}" type="pres">
      <dgm:prSet presAssocID="{8D6C9821-F917-43AD-95AB-DF0EE3F3891A}" presName="parentText" presStyleLbl="node1" presStyleIdx="0" presStyleCnt="2">
        <dgm:presLayoutVars>
          <dgm:chMax val="0"/>
          <dgm:bulletEnabled val="1"/>
        </dgm:presLayoutVars>
      </dgm:prSet>
      <dgm:spPr/>
    </dgm:pt>
    <dgm:pt modelId="{7706B0F5-9EB4-594A-AC62-92051A0B6B1C}" type="pres">
      <dgm:prSet presAssocID="{8AF9A7E5-02C8-4E73-A3F7-C6142216FF60}" presName="spacer" presStyleCnt="0"/>
      <dgm:spPr/>
    </dgm:pt>
    <dgm:pt modelId="{8FF30648-3A03-DF48-AC4C-0E7BDD77BD7E}" type="pres">
      <dgm:prSet presAssocID="{BB959CEE-915F-4CE9-8F1A-89D9E908E25E}" presName="parentText" presStyleLbl="node1" presStyleIdx="1" presStyleCnt="2">
        <dgm:presLayoutVars>
          <dgm:chMax val="0"/>
          <dgm:bulletEnabled val="1"/>
        </dgm:presLayoutVars>
      </dgm:prSet>
      <dgm:spPr/>
    </dgm:pt>
  </dgm:ptLst>
  <dgm:cxnLst>
    <dgm:cxn modelId="{703FDB28-C389-46CA-9796-A24FEDCF664C}" srcId="{4D79F939-6A84-45BB-8BA8-AE63C23F3041}" destId="{8D6C9821-F917-43AD-95AB-DF0EE3F3891A}" srcOrd="0" destOrd="0" parTransId="{EDAC08B7-34E6-43BF-8489-B4C952268FAE}" sibTransId="{8AF9A7E5-02C8-4E73-A3F7-C6142216FF60}"/>
    <dgm:cxn modelId="{F230F077-ADFC-4DD7-AB46-DCEB46C545A5}" srcId="{4D79F939-6A84-45BB-8BA8-AE63C23F3041}" destId="{BB959CEE-915F-4CE9-8F1A-89D9E908E25E}" srcOrd="1" destOrd="0" parTransId="{3F63486F-02B6-4786-9545-B5F6156C2929}" sibTransId="{ED8BC622-5580-49EC-9171-CA570756133B}"/>
    <dgm:cxn modelId="{24175186-5F54-CF4A-BF73-CAB768DFCFF6}" type="presOf" srcId="{BB959CEE-915F-4CE9-8F1A-89D9E908E25E}" destId="{8FF30648-3A03-DF48-AC4C-0E7BDD77BD7E}" srcOrd="0" destOrd="0" presId="urn:microsoft.com/office/officeart/2005/8/layout/vList2"/>
    <dgm:cxn modelId="{F70D4A8B-FD55-5244-B772-826DAE3018D0}" type="presOf" srcId="{4D79F939-6A84-45BB-8BA8-AE63C23F3041}" destId="{7A6FC2BA-C533-F44A-A33E-FE018C68F065}" srcOrd="0" destOrd="0" presId="urn:microsoft.com/office/officeart/2005/8/layout/vList2"/>
    <dgm:cxn modelId="{E34A5BFA-1BAB-C040-8148-A2FD3030B9A8}" type="presOf" srcId="{8D6C9821-F917-43AD-95AB-DF0EE3F3891A}" destId="{C1E4A401-1220-DB4C-A533-E3FC585D5386}" srcOrd="0" destOrd="0" presId="urn:microsoft.com/office/officeart/2005/8/layout/vList2"/>
    <dgm:cxn modelId="{87206AB6-3796-694F-A4FC-52A7B332F1F1}" type="presParOf" srcId="{7A6FC2BA-C533-F44A-A33E-FE018C68F065}" destId="{C1E4A401-1220-DB4C-A533-E3FC585D5386}" srcOrd="0" destOrd="0" presId="urn:microsoft.com/office/officeart/2005/8/layout/vList2"/>
    <dgm:cxn modelId="{8ED72BED-D9D5-1447-A86D-E74BEA9B0639}" type="presParOf" srcId="{7A6FC2BA-C533-F44A-A33E-FE018C68F065}" destId="{7706B0F5-9EB4-594A-AC62-92051A0B6B1C}" srcOrd="1" destOrd="0" presId="urn:microsoft.com/office/officeart/2005/8/layout/vList2"/>
    <dgm:cxn modelId="{FF41AA73-0953-0848-8C73-1CA704985CF9}" type="presParOf" srcId="{7A6FC2BA-C533-F44A-A33E-FE018C68F065}" destId="{8FF30648-3A03-DF48-AC4C-0E7BDD77BD7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3D678-63CB-994B-AEB5-CC92C56D1CC8}">
      <dsp:nvSpPr>
        <dsp:cNvPr id="0" name=""/>
        <dsp:cNvSpPr/>
      </dsp:nvSpPr>
      <dsp:spPr>
        <a:xfrm>
          <a:off x="0" y="142362"/>
          <a:ext cx="6513603" cy="895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Partnership with Medicaid and Long-Term Care and Division of Developmental Disabilities</a:t>
          </a:r>
        </a:p>
      </dsp:txBody>
      <dsp:txXfrm>
        <a:off x="43693" y="186055"/>
        <a:ext cx="6426217" cy="807664"/>
      </dsp:txXfrm>
    </dsp:sp>
    <dsp:sp modelId="{3133E338-BF5E-104E-93FA-268584600D18}">
      <dsp:nvSpPr>
        <dsp:cNvPr id="0" name=""/>
        <dsp:cNvSpPr/>
      </dsp:nvSpPr>
      <dsp:spPr>
        <a:xfrm>
          <a:off x="0" y="1083492"/>
          <a:ext cx="6513603" cy="895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All assistance through HHS services starts with a referral</a:t>
          </a:r>
        </a:p>
      </dsp:txBody>
      <dsp:txXfrm>
        <a:off x="43693" y="1127185"/>
        <a:ext cx="6426217" cy="807664"/>
      </dsp:txXfrm>
    </dsp:sp>
    <dsp:sp modelId="{07493598-4A12-FB40-9FF6-6C60CBDE0C70}">
      <dsp:nvSpPr>
        <dsp:cNvPr id="0" name=""/>
        <dsp:cNvSpPr/>
      </dsp:nvSpPr>
      <dsp:spPr>
        <a:xfrm>
          <a:off x="0" y="2024622"/>
          <a:ext cx="6513603" cy="895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ATP cannot duplicate services offered through a consumer’s Medicaid Managed Care plan</a:t>
          </a:r>
        </a:p>
      </dsp:txBody>
      <dsp:txXfrm>
        <a:off x="43693" y="2068315"/>
        <a:ext cx="6426217" cy="807664"/>
      </dsp:txXfrm>
    </dsp:sp>
    <dsp:sp modelId="{2261D616-E007-F94D-BB9B-526A6959F3C0}">
      <dsp:nvSpPr>
        <dsp:cNvPr id="0" name=""/>
        <dsp:cNvSpPr/>
      </dsp:nvSpPr>
      <dsp:spPr>
        <a:xfrm>
          <a:off x="0" y="2965752"/>
          <a:ext cx="6513603" cy="895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ATP follows the regulations for each program and must overall comply with the Medicaid regulations when looking at modifications that involve medical devices</a:t>
          </a:r>
        </a:p>
      </dsp:txBody>
      <dsp:txXfrm>
        <a:off x="43693" y="3009445"/>
        <a:ext cx="6426217" cy="807664"/>
      </dsp:txXfrm>
    </dsp:sp>
    <dsp:sp modelId="{AC94147C-81B7-7345-A4EA-4F2F6E1F2743}">
      <dsp:nvSpPr>
        <dsp:cNvPr id="0" name=""/>
        <dsp:cNvSpPr/>
      </dsp:nvSpPr>
      <dsp:spPr>
        <a:xfrm>
          <a:off x="0" y="3906883"/>
          <a:ext cx="6513603" cy="895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ATP provides an independent functional assessment of the consumer’s needs and makes recommendations based on what is observed and demonstrated by the consumer.</a:t>
          </a:r>
        </a:p>
      </dsp:txBody>
      <dsp:txXfrm>
        <a:off x="43693" y="3950576"/>
        <a:ext cx="6426217" cy="807664"/>
      </dsp:txXfrm>
    </dsp:sp>
    <dsp:sp modelId="{61BB7049-93E0-7B41-BC13-A2C282A130AC}">
      <dsp:nvSpPr>
        <dsp:cNvPr id="0" name=""/>
        <dsp:cNvSpPr/>
      </dsp:nvSpPr>
      <dsp:spPr>
        <a:xfrm>
          <a:off x="0" y="4848013"/>
          <a:ext cx="6513603" cy="895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Examples of some types of projects include; entrance modifications, vehicle modifications, and bathroom modifications</a:t>
          </a:r>
        </a:p>
      </dsp:txBody>
      <dsp:txXfrm>
        <a:off x="43693" y="4891706"/>
        <a:ext cx="6426217" cy="807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4A401-1220-DB4C-A533-E3FC585D5386}">
      <dsp:nvSpPr>
        <dsp:cNvPr id="0" name=""/>
        <dsp:cNvSpPr/>
      </dsp:nvSpPr>
      <dsp:spPr>
        <a:xfrm>
          <a:off x="0" y="100152"/>
          <a:ext cx="6513603" cy="2808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Funding</a:t>
          </a:r>
          <a:r>
            <a:rPr lang="en-US" sz="2400" kern="1200"/>
            <a:t> for the cost of </a:t>
          </a:r>
          <a:r>
            <a:rPr lang="en-US" sz="2400" b="1" kern="1200"/>
            <a:t>home modifications</a:t>
          </a:r>
          <a:r>
            <a:rPr lang="en-US" sz="2400" kern="1200"/>
            <a:t>, </a:t>
          </a:r>
          <a:r>
            <a:rPr lang="en-US" sz="2400" b="1" kern="1200"/>
            <a:t>assistive technology</a:t>
          </a:r>
          <a:r>
            <a:rPr lang="en-US" sz="2400" kern="1200"/>
            <a:t>, or </a:t>
          </a:r>
          <a:r>
            <a:rPr lang="en-US" sz="2400" b="1" kern="1200"/>
            <a:t>services</a:t>
          </a:r>
          <a:r>
            <a:rPr lang="en-US" sz="2400" kern="1200"/>
            <a:t> needed by consumers who experience a disability are not directly funded by ATP. Funding may be available from numerous programs. Examples include disability-related organizations, government programs, and non-profits, etc.</a:t>
          </a:r>
        </a:p>
      </dsp:txBody>
      <dsp:txXfrm>
        <a:off x="137075" y="237227"/>
        <a:ext cx="6239453" cy="2533850"/>
      </dsp:txXfrm>
    </dsp:sp>
    <dsp:sp modelId="{8FF30648-3A03-DF48-AC4C-0E7BDD77BD7E}">
      <dsp:nvSpPr>
        <dsp:cNvPr id="0" name=""/>
        <dsp:cNvSpPr/>
      </dsp:nvSpPr>
      <dsp:spPr>
        <a:xfrm>
          <a:off x="0" y="2977272"/>
          <a:ext cx="6513603" cy="2808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Each resource has their own eligibility requirements. Requirements may include age, residence, disability, income, request, etc. Funding amounts also vary and it may require several resources to fund what is needed.</a:t>
          </a:r>
        </a:p>
      </dsp:txBody>
      <dsp:txXfrm>
        <a:off x="137075" y="3114347"/>
        <a:ext cx="6239453" cy="25338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38F78-D8F0-AC40-B9E8-BC3F338608F7}" type="datetimeFigureOut">
              <a:rPr lang="en-US" smtClean="0"/>
              <a:t>10/31/19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F34D0-B526-734B-96E3-7973B77E5108}" type="slidenum">
              <a:rPr lang="en-US" smtClean="0"/>
              <a:t>‹#›</a:t>
            </a:fld>
            <a:endParaRPr lang="en-US"/>
          </a:p>
        </p:txBody>
      </p:sp>
    </p:spTree>
    <p:extLst>
      <p:ext uri="{BB962C8B-B14F-4D97-AF65-F5344CB8AC3E}">
        <p14:creationId xmlns:p14="http://schemas.microsoft.com/office/powerpoint/2010/main" val="234312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ATP has functioned through a bit of a ‘Concierge Model’.</a:t>
            </a:r>
          </a:p>
        </p:txBody>
      </p:sp>
      <p:sp>
        <p:nvSpPr>
          <p:cNvPr id="4" name="Slide Number Placeholder 3"/>
          <p:cNvSpPr>
            <a:spLocks noGrp="1"/>
          </p:cNvSpPr>
          <p:nvPr>
            <p:ph type="sldNum" sz="quarter" idx="5"/>
          </p:nvPr>
        </p:nvSpPr>
        <p:spPr/>
        <p:txBody>
          <a:bodyPr/>
          <a:lstStyle/>
          <a:p>
            <a:fld id="{43CC4EF9-0484-8341-8A95-2F562748280B}" type="slidenum">
              <a:rPr lang="en-US" smtClean="0"/>
              <a:t>14</a:t>
            </a:fld>
            <a:endParaRPr lang="en-US"/>
          </a:p>
        </p:txBody>
      </p:sp>
    </p:spTree>
    <p:extLst>
      <p:ext uri="{BB962C8B-B14F-4D97-AF65-F5344CB8AC3E}">
        <p14:creationId xmlns:p14="http://schemas.microsoft.com/office/powerpoint/2010/main" val="162139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ATP has functioned through a bit of a ‘Concierge Model’.</a:t>
            </a:r>
          </a:p>
        </p:txBody>
      </p:sp>
      <p:sp>
        <p:nvSpPr>
          <p:cNvPr id="4" name="Slide Number Placeholder 3"/>
          <p:cNvSpPr>
            <a:spLocks noGrp="1"/>
          </p:cNvSpPr>
          <p:nvPr>
            <p:ph type="sldNum" sz="quarter" idx="5"/>
          </p:nvPr>
        </p:nvSpPr>
        <p:spPr/>
        <p:txBody>
          <a:bodyPr/>
          <a:lstStyle/>
          <a:p>
            <a:fld id="{43CC4EF9-0484-8341-8A95-2F562748280B}" type="slidenum">
              <a:rPr lang="en-US" smtClean="0"/>
              <a:t>15</a:t>
            </a:fld>
            <a:endParaRPr lang="en-US"/>
          </a:p>
        </p:txBody>
      </p:sp>
    </p:spTree>
    <p:extLst>
      <p:ext uri="{BB962C8B-B14F-4D97-AF65-F5344CB8AC3E}">
        <p14:creationId xmlns:p14="http://schemas.microsoft.com/office/powerpoint/2010/main" val="358460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trainings to those working most closely with children/students who need AT</a:t>
            </a:r>
          </a:p>
          <a:p>
            <a:r>
              <a:rPr lang="en-US" dirty="0"/>
              <a:t>We </a:t>
            </a:r>
          </a:p>
        </p:txBody>
      </p:sp>
      <p:sp>
        <p:nvSpPr>
          <p:cNvPr id="4" name="Slide Number Placeholder 3"/>
          <p:cNvSpPr>
            <a:spLocks noGrp="1"/>
          </p:cNvSpPr>
          <p:nvPr>
            <p:ph type="sldNum" sz="quarter" idx="5"/>
          </p:nvPr>
        </p:nvSpPr>
        <p:spPr/>
        <p:txBody>
          <a:bodyPr/>
          <a:lstStyle/>
          <a:p>
            <a:fld id="{D62F34D0-B526-734B-96E3-7973B77E5108}" type="slidenum">
              <a:rPr lang="en-US" smtClean="0"/>
              <a:t>16</a:t>
            </a:fld>
            <a:endParaRPr lang="en-US"/>
          </a:p>
        </p:txBody>
      </p:sp>
    </p:spTree>
    <p:extLst>
      <p:ext uri="{BB962C8B-B14F-4D97-AF65-F5344CB8AC3E}">
        <p14:creationId xmlns:p14="http://schemas.microsoft.com/office/powerpoint/2010/main" val="368055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2EDC14-32CE-1349-A67A-6D83E9516EFF}" type="slidenum">
              <a:rPr lang="en-US" smtClean="0"/>
              <a:t>18</a:t>
            </a:fld>
            <a:endParaRPr lang="en-US"/>
          </a:p>
        </p:txBody>
      </p:sp>
    </p:spTree>
    <p:extLst>
      <p:ext uri="{BB962C8B-B14F-4D97-AF65-F5344CB8AC3E}">
        <p14:creationId xmlns:p14="http://schemas.microsoft.com/office/powerpoint/2010/main" val="424326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E7BA-BBB5-DB4B-A129-020D7F7D4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6D63CF-B06C-394F-8D2D-21BEFF0C09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63047F-F1AC-AF47-A1CB-1017839B2A8A}"/>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5" name="Footer Placeholder 4">
            <a:extLst>
              <a:ext uri="{FF2B5EF4-FFF2-40B4-BE49-F238E27FC236}">
                <a16:creationId xmlns:a16="http://schemas.microsoft.com/office/drawing/2014/main" id="{0B8958A6-EEF2-4C45-B240-E89164DB9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A1953-D217-1D4B-A8CF-86C8AA46EA16}"/>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2139189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4EBE-9511-E849-9291-E592986D0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745A74-7F67-9F44-B467-DE49E71E9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D06C2-B9E2-1A49-8636-6FBF2773C3B7}"/>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5" name="Footer Placeholder 4">
            <a:extLst>
              <a:ext uri="{FF2B5EF4-FFF2-40B4-BE49-F238E27FC236}">
                <a16:creationId xmlns:a16="http://schemas.microsoft.com/office/drawing/2014/main" id="{DC19BCAB-4C7B-3440-8880-181657EEC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D330B-3BC4-8B45-BB33-79B6FAC5729C}"/>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128639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F5DDB-0862-CD47-8DA6-719AE063F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3A959-89BA-5942-8E2E-FB3CCC5F64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7EA0E-8332-D947-AAB8-49A365D4C847}"/>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5" name="Footer Placeholder 4">
            <a:extLst>
              <a:ext uri="{FF2B5EF4-FFF2-40B4-BE49-F238E27FC236}">
                <a16:creationId xmlns:a16="http://schemas.microsoft.com/office/drawing/2014/main" id="{20E68174-9756-FE4F-87FA-24BB21BA2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F4F1C-F20A-BE4E-9577-1DC7F6CAEE1C}"/>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2279948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D084-E657-8E42-9B78-BA2ABE870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5692A-BDEB-9841-B0EE-55F2F2ADD5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95FC6-EFF7-E549-B4DE-85E4FCB9C970}"/>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5" name="Footer Placeholder 4">
            <a:extLst>
              <a:ext uri="{FF2B5EF4-FFF2-40B4-BE49-F238E27FC236}">
                <a16:creationId xmlns:a16="http://schemas.microsoft.com/office/drawing/2014/main" id="{B3B875A1-7D6E-E54F-9099-65B1D409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809B3-79BB-884F-A1A5-4FBB15D071E3}"/>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368589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9ECB-7E1E-184B-9653-B8EDB9B37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EC4AD-CAAD-DE47-BD1D-41534EDF76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693AC-1908-2B43-8D83-E990B8367520}"/>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5" name="Footer Placeholder 4">
            <a:extLst>
              <a:ext uri="{FF2B5EF4-FFF2-40B4-BE49-F238E27FC236}">
                <a16:creationId xmlns:a16="http://schemas.microsoft.com/office/drawing/2014/main" id="{D3CD134B-9E95-8340-BF90-4C91F0E04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B661-A746-1741-AD97-F903A034A6C5}"/>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41512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E94B-32A2-C942-A8B4-B22671BC5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EBF69-433B-1748-9692-0DFDB1FC7B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A6168-07CE-1347-97FB-FE7DCCC0A0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C0F2D-89CB-F64A-9DAA-9E38A49F11BE}"/>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6" name="Footer Placeholder 5">
            <a:extLst>
              <a:ext uri="{FF2B5EF4-FFF2-40B4-BE49-F238E27FC236}">
                <a16:creationId xmlns:a16="http://schemas.microsoft.com/office/drawing/2014/main" id="{E75BE640-DC53-9940-B314-E79F75592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3ACFA-47B1-1C4C-8B51-34D741F0C358}"/>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865908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7349-4E9B-0243-8413-E574C1CCC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1B84B2-3CC0-CF4B-937E-14F2280F8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1DD68E-AFD1-444C-A13F-D7984D8CDC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10739D-FD9C-FE46-B27C-75A2F48449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73C3CB-472C-9642-BB4E-23C00A7EF1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BDD82-38A1-C840-A50E-54A9825446E1}"/>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8" name="Footer Placeholder 7">
            <a:extLst>
              <a:ext uri="{FF2B5EF4-FFF2-40B4-BE49-F238E27FC236}">
                <a16:creationId xmlns:a16="http://schemas.microsoft.com/office/drawing/2014/main" id="{E28F6B9D-46B2-7F4A-B4F4-B0F17FBF4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8C0D32-FE61-6243-B190-18C05C78F244}"/>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150601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4863-0367-F944-AF0A-6DBA9371C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CD6BFA-66D0-B040-B7E9-36FFCD9A3760}"/>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4" name="Footer Placeholder 3">
            <a:extLst>
              <a:ext uri="{FF2B5EF4-FFF2-40B4-BE49-F238E27FC236}">
                <a16:creationId xmlns:a16="http://schemas.microsoft.com/office/drawing/2014/main" id="{3881B142-FFE9-FB43-A0A5-402FD9027C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875FF-8BE9-4B49-8740-CDED35D85758}"/>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411893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7C84F9-F528-1C46-87BE-B42387EF27FE}"/>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3" name="Footer Placeholder 2">
            <a:extLst>
              <a:ext uri="{FF2B5EF4-FFF2-40B4-BE49-F238E27FC236}">
                <a16:creationId xmlns:a16="http://schemas.microsoft.com/office/drawing/2014/main" id="{08B4FA30-6AB5-6743-8A5D-E8A1131647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F37038-EF64-B04B-BD23-DE87FE572433}"/>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799367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EF3-0470-B143-B5FE-7FE292123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88EF1-DCDF-F841-A4C3-D0C6E6374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72509-EFAA-264C-9A08-08F3952BA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FC44A-F7DA-B244-AFFC-EAC3979738A7}"/>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6" name="Footer Placeholder 5">
            <a:extLst>
              <a:ext uri="{FF2B5EF4-FFF2-40B4-BE49-F238E27FC236}">
                <a16:creationId xmlns:a16="http://schemas.microsoft.com/office/drawing/2014/main" id="{559B5536-C89A-3544-93CC-979A69629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B2CFE-965F-DB41-97B6-9A67C48ED7F8}"/>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338475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B099-CB80-F243-BF2F-20E3A6B19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C44B16-B29F-BE45-B9A5-A9EF95B520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F1156-5BCB-0E4F-B3EF-35BE99E98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31403-819E-6A48-ADAD-29E9A90F7B29}"/>
              </a:ext>
            </a:extLst>
          </p:cNvPr>
          <p:cNvSpPr>
            <a:spLocks noGrp="1"/>
          </p:cNvSpPr>
          <p:nvPr>
            <p:ph type="dt" sz="half" idx="10"/>
          </p:nvPr>
        </p:nvSpPr>
        <p:spPr/>
        <p:txBody>
          <a:bodyPr/>
          <a:lstStyle/>
          <a:p>
            <a:fld id="{F44B0FD1-0909-214F-BD0E-B6856F99166D}" type="datetimeFigureOut">
              <a:rPr lang="en-US" smtClean="0"/>
              <a:t>10/31/19</a:t>
            </a:fld>
            <a:endParaRPr lang="en-US"/>
          </a:p>
        </p:txBody>
      </p:sp>
      <p:sp>
        <p:nvSpPr>
          <p:cNvPr id="6" name="Footer Placeholder 5">
            <a:extLst>
              <a:ext uri="{FF2B5EF4-FFF2-40B4-BE49-F238E27FC236}">
                <a16:creationId xmlns:a16="http://schemas.microsoft.com/office/drawing/2014/main" id="{BB9B299A-46E5-1A4D-A2BF-A5D141328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C8E96-F7BA-114E-BF1D-64A6B423D687}"/>
              </a:ext>
            </a:extLst>
          </p:cNvPr>
          <p:cNvSpPr>
            <a:spLocks noGrp="1"/>
          </p:cNvSpPr>
          <p:nvPr>
            <p:ph type="sldNum" sz="quarter" idx="12"/>
          </p:nvPr>
        </p:nvSpPr>
        <p:spPr/>
        <p:txBody>
          <a:bodyPr/>
          <a:lstStyle/>
          <a:p>
            <a:fld id="{921877C8-56B2-AB4D-8E03-1B83B893BBEE}" type="slidenum">
              <a:rPr lang="en-US" smtClean="0"/>
              <a:t>‹#›</a:t>
            </a:fld>
            <a:endParaRPr lang="en-US"/>
          </a:p>
        </p:txBody>
      </p:sp>
    </p:spTree>
    <p:extLst>
      <p:ext uri="{BB962C8B-B14F-4D97-AF65-F5344CB8AC3E}">
        <p14:creationId xmlns:p14="http://schemas.microsoft.com/office/powerpoint/2010/main" val="324863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9CDB2-AA93-5240-B55F-BB6F9F435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4B5942-D36E-A14E-B6AB-CB2D6D060F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E422A-AEF5-FC41-BCFD-DD375A274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B0FD1-0909-214F-BD0E-B6856F99166D}" type="datetimeFigureOut">
              <a:rPr lang="en-US" smtClean="0"/>
              <a:t>10/31/19</a:t>
            </a:fld>
            <a:endParaRPr lang="en-US"/>
          </a:p>
        </p:txBody>
      </p:sp>
      <p:sp>
        <p:nvSpPr>
          <p:cNvPr id="5" name="Footer Placeholder 4">
            <a:extLst>
              <a:ext uri="{FF2B5EF4-FFF2-40B4-BE49-F238E27FC236}">
                <a16:creationId xmlns:a16="http://schemas.microsoft.com/office/drawing/2014/main" id="{2BBB4940-2451-8C43-BAEB-582ED2D6B1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2882B-4485-CD49-A85D-32173FF37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877C8-56B2-AB4D-8E03-1B83B893BBEE}" type="slidenum">
              <a:rPr lang="en-US" smtClean="0"/>
              <a:t>‹#›</a:t>
            </a:fld>
            <a:endParaRPr lang="en-US"/>
          </a:p>
        </p:txBody>
      </p:sp>
    </p:spTree>
    <p:extLst>
      <p:ext uri="{BB962C8B-B14F-4D97-AF65-F5344CB8AC3E}">
        <p14:creationId xmlns:p14="http://schemas.microsoft.com/office/powerpoint/2010/main" val="1323067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www.atp.nebraska.gov/"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tango-style_question_icon.svg"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oppimateriaalit.jamk.fi/edusociety/"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E76AB9-2CB1-D047-908B-68FCFF85F545}"/>
              </a:ext>
            </a:extLst>
          </p:cNvPr>
          <p:cNvSpPr>
            <a:spLocks noGrp="1"/>
          </p:cNvSpPr>
          <p:nvPr>
            <p:ph type="ctrTitle"/>
          </p:nvPr>
        </p:nvSpPr>
        <p:spPr>
          <a:xfrm>
            <a:off x="674237" y="914400"/>
            <a:ext cx="3657600" cy="2887579"/>
          </a:xfrm>
        </p:spPr>
        <p:txBody>
          <a:bodyPr>
            <a:normAutofit/>
          </a:bodyPr>
          <a:lstStyle/>
          <a:p>
            <a:r>
              <a:rPr lang="en-US" sz="4800" dirty="0">
                <a:solidFill>
                  <a:srgbClr val="FFFFFF"/>
                </a:solidFill>
              </a:rPr>
              <a:t>Celebrating Our Partnership</a:t>
            </a:r>
          </a:p>
        </p:txBody>
      </p:sp>
      <p:sp>
        <p:nvSpPr>
          <p:cNvPr id="3" name="Subtitle 2">
            <a:extLst>
              <a:ext uri="{FF2B5EF4-FFF2-40B4-BE49-F238E27FC236}">
                <a16:creationId xmlns:a16="http://schemas.microsoft.com/office/drawing/2014/main" id="{77FD6F70-7FC9-0548-9A96-0490AF2DD6EC}"/>
              </a:ext>
            </a:extLst>
          </p:cNvPr>
          <p:cNvSpPr>
            <a:spLocks noGrp="1"/>
          </p:cNvSpPr>
          <p:nvPr>
            <p:ph type="subTitle" idx="1"/>
          </p:nvPr>
        </p:nvSpPr>
        <p:spPr>
          <a:xfrm>
            <a:off x="674237" y="4170501"/>
            <a:ext cx="3657600" cy="1525597"/>
          </a:xfrm>
        </p:spPr>
        <p:txBody>
          <a:bodyPr anchor="ctr" anchorCtr="0">
            <a:normAutofit/>
          </a:bodyPr>
          <a:lstStyle/>
          <a:p>
            <a:r>
              <a:rPr lang="en-US" sz="2000" dirty="0">
                <a:solidFill>
                  <a:srgbClr val="FFFFFF"/>
                </a:solidFill>
              </a:rPr>
              <a:t>- Established 1989 - </a:t>
            </a:r>
          </a:p>
        </p:txBody>
      </p:sp>
      <p:cxnSp>
        <p:nvCxnSpPr>
          <p:cNvPr id="16"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title="ATP 30th Anniversary Logo">
            <a:extLst>
              <a:ext uri="{FF2B5EF4-FFF2-40B4-BE49-F238E27FC236}">
                <a16:creationId xmlns:a16="http://schemas.microsoft.com/office/drawing/2014/main" id="{0EFA3ADA-BCDE-4244-9769-88D710A9AD4D}"/>
              </a:ext>
            </a:extLst>
          </p:cNvPr>
          <p:cNvPicPr>
            <a:picLocks noChangeAspect="1"/>
          </p:cNvPicPr>
          <p:nvPr/>
        </p:nvPicPr>
        <p:blipFill>
          <a:blip r:embed="rId2"/>
          <a:stretch>
            <a:fillRect/>
          </a:stretch>
        </p:blipFill>
        <p:spPr>
          <a:xfrm>
            <a:off x="5153822" y="762401"/>
            <a:ext cx="6553545" cy="5341139"/>
          </a:xfrm>
          <a:prstGeom prst="rect">
            <a:avLst/>
          </a:prstGeom>
        </p:spPr>
      </p:pic>
    </p:spTree>
    <p:extLst>
      <p:ext uri="{BB962C8B-B14F-4D97-AF65-F5344CB8AC3E}">
        <p14:creationId xmlns:p14="http://schemas.microsoft.com/office/powerpoint/2010/main" val="66030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5AFD7D9-BDFE-E442-917A-B8CB21B54CD0}"/>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Funding Coordination</a:t>
            </a:r>
          </a:p>
        </p:txBody>
      </p:sp>
      <p:graphicFrame>
        <p:nvGraphicFramePr>
          <p:cNvPr id="7" name="Content Placeholder 4">
            <a:extLst>
              <a:ext uri="{FF2B5EF4-FFF2-40B4-BE49-F238E27FC236}">
                <a16:creationId xmlns:a16="http://schemas.microsoft.com/office/drawing/2014/main" id="{D89C5D51-ACBD-49D7-8CF8-3C5FC960B503}"/>
              </a:ext>
            </a:extLst>
          </p:cNvPr>
          <p:cNvGraphicFramePr>
            <a:graphicFrameLocks noGrp="1"/>
          </p:cNvGraphicFramePr>
          <p:nvPr>
            <p:ph idx="1"/>
            <p:extLst>
              <p:ext uri="{D42A27DB-BD31-4B8C-83A1-F6EECF244321}">
                <p14:modId xmlns:p14="http://schemas.microsoft.com/office/powerpoint/2010/main" val="5546057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37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89092-58A1-F246-A7E1-C341B27A032A}"/>
              </a:ext>
            </a:extLst>
          </p:cNvPr>
          <p:cNvSpPr>
            <a:spLocks noGrp="1"/>
          </p:cNvSpPr>
          <p:nvPr>
            <p:ph type="title"/>
          </p:nvPr>
        </p:nvSpPr>
        <p:spPr>
          <a:xfrm>
            <a:off x="6392598" y="640263"/>
            <a:ext cx="5221266" cy="1344975"/>
          </a:xfrm>
        </p:spPr>
        <p:txBody>
          <a:bodyPr>
            <a:normAutofit/>
          </a:bodyPr>
          <a:lstStyle/>
          <a:p>
            <a:pPr algn="ctr"/>
            <a:r>
              <a:rPr lang="en-US" sz="4000"/>
              <a:t>Service and Device Application </a:t>
            </a:r>
          </a:p>
        </p:txBody>
      </p:sp>
      <p:pic>
        <p:nvPicPr>
          <p:cNvPr id="4" name="Picture 3">
            <a:extLst>
              <a:ext uri="{FF2B5EF4-FFF2-40B4-BE49-F238E27FC236}">
                <a16:creationId xmlns:a16="http://schemas.microsoft.com/office/drawing/2014/main" id="{DDA7E08B-66E0-1C4A-9947-D38DD0C25E8D}"/>
              </a:ext>
            </a:extLst>
          </p:cNvPr>
          <p:cNvPicPr>
            <a:picLocks noChangeAspect="1"/>
          </p:cNvPicPr>
          <p:nvPr/>
        </p:nvPicPr>
        <p:blipFill>
          <a:blip r:embed="rId2"/>
          <a:stretch>
            <a:fillRect/>
          </a:stretch>
        </p:blipFill>
        <p:spPr>
          <a:xfrm>
            <a:off x="484632" y="1922198"/>
            <a:ext cx="5126736" cy="2858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188682BB-EB47-664B-9957-903C357EB2AE}"/>
              </a:ext>
            </a:extLst>
          </p:cNvPr>
          <p:cNvSpPr>
            <a:spLocks noGrp="1"/>
          </p:cNvSpPr>
          <p:nvPr>
            <p:ph idx="1"/>
          </p:nvPr>
        </p:nvSpPr>
        <p:spPr>
          <a:xfrm>
            <a:off x="6391903" y="2121763"/>
            <a:ext cx="5235490" cy="3773010"/>
          </a:xfrm>
        </p:spPr>
        <p:txBody>
          <a:bodyPr>
            <a:normAutofit/>
          </a:bodyPr>
          <a:lstStyle/>
          <a:p>
            <a:r>
              <a:rPr lang="en-US" sz="2000"/>
              <a:t>Completing the Service and Device (S&amp;D) application begins the process of coordinating the funding options for assistive technology.</a:t>
            </a:r>
          </a:p>
          <a:p>
            <a:r>
              <a:rPr lang="en-US" sz="2000"/>
              <a:t>You can locate the S&amp;D is located on ATP’s website at </a:t>
            </a:r>
            <a:r>
              <a:rPr lang="en-US" sz="2000" u="sng">
                <a:hlinkClick r:id="rId3"/>
              </a:rPr>
              <a:t>www.atp.nebraska.gov</a:t>
            </a:r>
            <a:r>
              <a:rPr lang="en-US" sz="2000"/>
              <a:t> under the funding tab.</a:t>
            </a:r>
          </a:p>
          <a:p>
            <a:r>
              <a:rPr lang="en-US" sz="2000"/>
              <a:t>The S&amp;D is multi-agency form that can be forwarded to agencies for further coordination of services.</a:t>
            </a:r>
          </a:p>
          <a:p>
            <a:r>
              <a:rPr lang="en-US" sz="2000"/>
              <a:t>Both English and Spanish versions of the S&amp;D are available</a:t>
            </a:r>
          </a:p>
          <a:p>
            <a:pPr marL="0" indent="0">
              <a:buNone/>
            </a:pPr>
            <a:endParaRPr lang="en-US" sz="2000"/>
          </a:p>
        </p:txBody>
      </p:sp>
    </p:spTree>
    <p:extLst>
      <p:ext uri="{BB962C8B-B14F-4D97-AF65-F5344CB8AC3E}">
        <p14:creationId xmlns:p14="http://schemas.microsoft.com/office/powerpoint/2010/main" val="3949274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B3F4-CB6D-4246-B902-B443ABA43977}"/>
              </a:ext>
            </a:extLst>
          </p:cNvPr>
          <p:cNvSpPr>
            <a:spLocks noGrp="1"/>
          </p:cNvSpPr>
          <p:nvPr>
            <p:ph type="title"/>
          </p:nvPr>
        </p:nvSpPr>
        <p:spPr>
          <a:xfrm>
            <a:off x="4965430" y="629268"/>
            <a:ext cx="6586491" cy="1286160"/>
          </a:xfrm>
        </p:spPr>
        <p:txBody>
          <a:bodyPr anchor="b">
            <a:normAutofit/>
          </a:bodyPr>
          <a:lstStyle/>
          <a:p>
            <a:r>
              <a:rPr lang="en-US" sz="3700"/>
              <a:t>What happens when you submit a S&amp;D for funding coordination?</a:t>
            </a:r>
          </a:p>
        </p:txBody>
      </p:sp>
      <p:pic>
        <p:nvPicPr>
          <p:cNvPr id="5" name="Picture 4" descr="A close up of a sign&#10;&#10;Description automatically generated">
            <a:extLst>
              <a:ext uri="{FF2B5EF4-FFF2-40B4-BE49-F238E27FC236}">
                <a16:creationId xmlns:a16="http://schemas.microsoft.com/office/drawing/2014/main" id="{5511A7BF-F8C9-7742-9A4C-0905AE1178F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204" r="1620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B7CD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E5A276-9BA0-2B44-981C-417A323D2438}"/>
              </a:ext>
            </a:extLst>
          </p:cNvPr>
          <p:cNvSpPr>
            <a:spLocks noGrp="1"/>
          </p:cNvSpPr>
          <p:nvPr>
            <p:ph idx="1"/>
          </p:nvPr>
        </p:nvSpPr>
        <p:spPr>
          <a:xfrm>
            <a:off x="4965431" y="2438400"/>
            <a:ext cx="6586489" cy="3785419"/>
          </a:xfrm>
        </p:spPr>
        <p:txBody>
          <a:bodyPr>
            <a:normAutofit/>
          </a:bodyPr>
          <a:lstStyle/>
          <a:p>
            <a:r>
              <a:rPr lang="en-US" sz="2000"/>
              <a:t>It will be reviewed for key agency or program referrals, ie Medicaid Wavier, Veterans Services, Nebraska VR. </a:t>
            </a:r>
          </a:p>
          <a:p>
            <a:r>
              <a:rPr lang="en-US" sz="2000"/>
              <a:t>Communication will be made with applicant to gather more information on services requested. </a:t>
            </a:r>
          </a:p>
          <a:p>
            <a:r>
              <a:rPr lang="en-US" sz="2000"/>
              <a:t>Once all resources are evaluated for eligibility requirements, the applicant will receive a resource letter with names and contact information on possible funding options.</a:t>
            </a:r>
          </a:p>
          <a:p>
            <a:r>
              <a:rPr lang="en-US" sz="2000"/>
              <a:t>The service request is open for 90 days from time of letter. </a:t>
            </a:r>
          </a:p>
          <a:p>
            <a:endParaRPr lang="en-US" sz="2000"/>
          </a:p>
        </p:txBody>
      </p:sp>
      <p:sp>
        <p:nvSpPr>
          <p:cNvPr id="6" name="TextBox 5">
            <a:extLst>
              <a:ext uri="{FF2B5EF4-FFF2-40B4-BE49-F238E27FC236}">
                <a16:creationId xmlns:a16="http://schemas.microsoft.com/office/drawing/2014/main" id="{09A76E79-8CEE-0248-8E48-205D7ED4CAAF}"/>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commons.wikimedia.org/wiki/file:tango-style_question_icon.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16347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91EF14-A5BC-A449-8344-2CAB9F73149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kern="1200" dirty="0">
                <a:solidFill>
                  <a:schemeClr val="bg1"/>
                </a:solidFill>
                <a:latin typeface="+mj-lt"/>
                <a:ea typeface="+mj-ea"/>
                <a:cs typeface="+mj-cs"/>
              </a:rPr>
              <a:t>Education Partnership</a:t>
            </a:r>
          </a:p>
        </p:txBody>
      </p:sp>
      <p:sp>
        <p:nvSpPr>
          <p:cNvPr id="5" name="Text Placeholder 4">
            <a:extLst>
              <a:ext uri="{FF2B5EF4-FFF2-40B4-BE49-F238E27FC236}">
                <a16:creationId xmlns:a16="http://schemas.microsoft.com/office/drawing/2014/main" id="{1991106C-6CEE-6B42-B15D-314948A55DF4}"/>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title="ATP 30th Anniversary Logo">
            <a:extLst>
              <a:ext uri="{FF2B5EF4-FFF2-40B4-BE49-F238E27FC236}">
                <a16:creationId xmlns:a16="http://schemas.microsoft.com/office/drawing/2014/main" id="{084E7367-78EE-AA43-A396-21FFF9022E49}"/>
              </a:ext>
            </a:extLst>
          </p:cNvPr>
          <p:cNvPicPr>
            <a:picLocks noChangeAspect="1"/>
          </p:cNvPicPr>
          <p:nvPr/>
        </p:nvPicPr>
        <p:blipFill>
          <a:blip r:embed="rId2"/>
          <a:stretch>
            <a:fillRect/>
          </a:stretch>
        </p:blipFill>
        <p:spPr>
          <a:xfrm>
            <a:off x="419382" y="1095418"/>
            <a:ext cx="4047843" cy="3298992"/>
          </a:xfrm>
          <a:prstGeom prst="rect">
            <a:avLst/>
          </a:prstGeom>
        </p:spPr>
      </p:pic>
    </p:spTree>
    <p:extLst>
      <p:ext uri="{BB962C8B-B14F-4D97-AF65-F5344CB8AC3E}">
        <p14:creationId xmlns:p14="http://schemas.microsoft.com/office/powerpoint/2010/main" val="386103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34337-60B8-C64F-970B-8CC366544D8C}"/>
              </a:ext>
            </a:extLst>
          </p:cNvPr>
          <p:cNvPicPr>
            <a:picLocks noChangeAspect="1"/>
          </p:cNvPicPr>
          <p:nvPr/>
        </p:nvPicPr>
        <p:blipFill>
          <a:blip r:embed="rId3"/>
          <a:stretch>
            <a:fillRect/>
          </a:stretch>
        </p:blipFill>
        <p:spPr>
          <a:xfrm>
            <a:off x="-960701" y="-1436914"/>
            <a:ext cx="16853241" cy="9433050"/>
          </a:xfrm>
          <a:prstGeom prst="rect">
            <a:avLst/>
          </a:prstGeom>
        </p:spPr>
      </p:pic>
      <p:sp>
        <p:nvSpPr>
          <p:cNvPr id="7" name="Oval 6">
            <a:extLst>
              <a:ext uri="{FF2B5EF4-FFF2-40B4-BE49-F238E27FC236}">
                <a16:creationId xmlns:a16="http://schemas.microsoft.com/office/drawing/2014/main" id="{BE043612-ECC5-6F4C-AD16-94A48C148F2F}"/>
              </a:ext>
            </a:extLst>
          </p:cNvPr>
          <p:cNvSpPr/>
          <p:nvPr/>
        </p:nvSpPr>
        <p:spPr>
          <a:xfrm>
            <a:off x="935665" y="13184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F8D46E-8A67-434A-A3CC-465162AAD4D8}"/>
              </a:ext>
            </a:extLst>
          </p:cNvPr>
          <p:cNvSpPr/>
          <p:nvPr/>
        </p:nvSpPr>
        <p:spPr>
          <a:xfrm>
            <a:off x="1088065" y="14708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C38A1A-22D2-E64F-BFD1-A8463E6F0C41}"/>
              </a:ext>
            </a:extLst>
          </p:cNvPr>
          <p:cNvSpPr/>
          <p:nvPr/>
        </p:nvSpPr>
        <p:spPr>
          <a:xfrm>
            <a:off x="776176" y="1685033"/>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627B04-BBB0-F749-B3AE-6D14DB87878C}"/>
              </a:ext>
            </a:extLst>
          </p:cNvPr>
          <p:cNvSpPr/>
          <p:nvPr/>
        </p:nvSpPr>
        <p:spPr>
          <a:xfrm>
            <a:off x="1143000" y="1831888"/>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EB7A33-402C-E546-B873-E442B41DA352}"/>
              </a:ext>
            </a:extLst>
          </p:cNvPr>
          <p:cNvSpPr/>
          <p:nvPr/>
        </p:nvSpPr>
        <p:spPr>
          <a:xfrm>
            <a:off x="4414283" y="2861700"/>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99EB56-DFBD-E34B-89B1-28FA934711E6}"/>
              </a:ext>
            </a:extLst>
          </p:cNvPr>
          <p:cNvSpPr/>
          <p:nvPr/>
        </p:nvSpPr>
        <p:spPr>
          <a:xfrm>
            <a:off x="1143000" y="237814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39688AF-B64A-CE4F-9CB7-59BDD6754626}"/>
              </a:ext>
            </a:extLst>
          </p:cNvPr>
          <p:cNvSpPr/>
          <p:nvPr/>
        </p:nvSpPr>
        <p:spPr>
          <a:xfrm>
            <a:off x="2002465" y="23852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16CC80-C09F-1C4F-A471-B1EFC7D1A7BB}"/>
              </a:ext>
            </a:extLst>
          </p:cNvPr>
          <p:cNvSpPr/>
          <p:nvPr/>
        </p:nvSpPr>
        <p:spPr>
          <a:xfrm>
            <a:off x="3664688" y="1609059"/>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C90D849-648B-0940-9193-035CD6954F72}"/>
              </a:ext>
            </a:extLst>
          </p:cNvPr>
          <p:cNvSpPr/>
          <p:nvPr/>
        </p:nvSpPr>
        <p:spPr>
          <a:xfrm>
            <a:off x="2307265" y="26900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5AF719-A545-E64D-8529-5724C86A6043}"/>
              </a:ext>
            </a:extLst>
          </p:cNvPr>
          <p:cNvSpPr/>
          <p:nvPr/>
        </p:nvSpPr>
        <p:spPr>
          <a:xfrm>
            <a:off x="6895008" y="2407514"/>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21960E-97C8-9B4D-AFAE-B34D1E00DB70}"/>
              </a:ext>
            </a:extLst>
          </p:cNvPr>
          <p:cNvSpPr/>
          <p:nvPr/>
        </p:nvSpPr>
        <p:spPr>
          <a:xfrm>
            <a:off x="4731488" y="2856612"/>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AA6AD7-7D19-5A4B-B041-052DABBDD5DC}"/>
              </a:ext>
            </a:extLst>
          </p:cNvPr>
          <p:cNvSpPr/>
          <p:nvPr/>
        </p:nvSpPr>
        <p:spPr>
          <a:xfrm>
            <a:off x="3221665" y="36044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50BEE92-48C2-7C46-B74B-B5E291668490}"/>
              </a:ext>
            </a:extLst>
          </p:cNvPr>
          <p:cNvSpPr/>
          <p:nvPr/>
        </p:nvSpPr>
        <p:spPr>
          <a:xfrm>
            <a:off x="9551808" y="4245932"/>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7C512EF-ADA3-B84F-8B18-D4A717DFDD00}"/>
              </a:ext>
            </a:extLst>
          </p:cNvPr>
          <p:cNvSpPr/>
          <p:nvPr/>
        </p:nvSpPr>
        <p:spPr>
          <a:xfrm>
            <a:off x="1628554" y="3004708"/>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B4F5C0B-D620-714D-8E1F-09D4847F262D}"/>
              </a:ext>
            </a:extLst>
          </p:cNvPr>
          <p:cNvSpPr/>
          <p:nvPr/>
        </p:nvSpPr>
        <p:spPr>
          <a:xfrm>
            <a:off x="3811772" y="5312504"/>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0ED93A8-5B2A-0942-B736-ADCAE896D59A}"/>
              </a:ext>
            </a:extLst>
          </p:cNvPr>
          <p:cNvSpPr/>
          <p:nvPr/>
        </p:nvSpPr>
        <p:spPr>
          <a:xfrm>
            <a:off x="10054854" y="2257644"/>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7E82428-F89B-B144-8458-70F1EB6071DA}"/>
              </a:ext>
            </a:extLst>
          </p:cNvPr>
          <p:cNvSpPr/>
          <p:nvPr/>
        </p:nvSpPr>
        <p:spPr>
          <a:xfrm>
            <a:off x="9993037" y="2654593"/>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D8F01FD-CA9F-544A-9E36-E746D6B8BB33}"/>
              </a:ext>
            </a:extLst>
          </p:cNvPr>
          <p:cNvSpPr/>
          <p:nvPr/>
        </p:nvSpPr>
        <p:spPr>
          <a:xfrm>
            <a:off x="10380919" y="2828259"/>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75A7D81-1091-294E-8514-F6473B333CC2}"/>
              </a:ext>
            </a:extLst>
          </p:cNvPr>
          <p:cNvSpPr/>
          <p:nvPr/>
        </p:nvSpPr>
        <p:spPr>
          <a:xfrm>
            <a:off x="10168269" y="2516370"/>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0140EB4-D478-DD46-B7A3-0670389F67BC}"/>
              </a:ext>
            </a:extLst>
          </p:cNvPr>
          <p:cNvSpPr/>
          <p:nvPr/>
        </p:nvSpPr>
        <p:spPr>
          <a:xfrm>
            <a:off x="4898065" y="52808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B69C7DB-BD10-7D4A-8FDB-68BF2525F5A0}"/>
              </a:ext>
            </a:extLst>
          </p:cNvPr>
          <p:cNvSpPr/>
          <p:nvPr/>
        </p:nvSpPr>
        <p:spPr>
          <a:xfrm>
            <a:off x="5730949" y="4093533"/>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36F5736-E947-8E47-913D-3B83452DCF27}"/>
              </a:ext>
            </a:extLst>
          </p:cNvPr>
          <p:cNvSpPr/>
          <p:nvPr/>
        </p:nvSpPr>
        <p:spPr>
          <a:xfrm>
            <a:off x="5202865" y="5585636"/>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40D0769-825D-5B46-96DC-173C35AD8655}"/>
              </a:ext>
            </a:extLst>
          </p:cNvPr>
          <p:cNvSpPr/>
          <p:nvPr/>
        </p:nvSpPr>
        <p:spPr>
          <a:xfrm>
            <a:off x="7045842" y="4774017"/>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DB407CF-4A41-E246-BE36-BB148812A927}"/>
              </a:ext>
            </a:extLst>
          </p:cNvPr>
          <p:cNvSpPr/>
          <p:nvPr/>
        </p:nvSpPr>
        <p:spPr>
          <a:xfrm>
            <a:off x="5936511" y="4307730"/>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9DC8F80-CB56-0C4F-9D83-AD248C2DC33D}"/>
              </a:ext>
            </a:extLst>
          </p:cNvPr>
          <p:cNvSpPr/>
          <p:nvPr/>
        </p:nvSpPr>
        <p:spPr>
          <a:xfrm>
            <a:off x="9179442" y="4185683"/>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698990F-E75B-794E-BDF8-7F2F0329E47D}"/>
              </a:ext>
            </a:extLst>
          </p:cNvPr>
          <p:cNvSpPr/>
          <p:nvPr/>
        </p:nvSpPr>
        <p:spPr>
          <a:xfrm>
            <a:off x="7779488" y="1546809"/>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98033E1-D321-C146-A51D-DEAC5663C948}"/>
              </a:ext>
            </a:extLst>
          </p:cNvPr>
          <p:cNvSpPr/>
          <p:nvPr/>
        </p:nvSpPr>
        <p:spPr>
          <a:xfrm>
            <a:off x="9436712" y="5356582"/>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C904C07-7F08-4A4C-94A7-85AF38D1640D}"/>
              </a:ext>
            </a:extLst>
          </p:cNvPr>
          <p:cNvSpPr/>
          <p:nvPr/>
        </p:nvSpPr>
        <p:spPr>
          <a:xfrm>
            <a:off x="9277224" y="4594809"/>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F37918F-7B27-A445-9A4F-20A7AFE21481}"/>
              </a:ext>
            </a:extLst>
          </p:cNvPr>
          <p:cNvSpPr/>
          <p:nvPr/>
        </p:nvSpPr>
        <p:spPr>
          <a:xfrm>
            <a:off x="9106877" y="4428232"/>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7527E52-B36F-0F44-872E-509F30DD6A4C}"/>
              </a:ext>
            </a:extLst>
          </p:cNvPr>
          <p:cNvSpPr/>
          <p:nvPr/>
        </p:nvSpPr>
        <p:spPr>
          <a:xfrm>
            <a:off x="9494874" y="4727488"/>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6D8C603-FC47-8F49-AC1B-64DD81B1A9BF}"/>
              </a:ext>
            </a:extLst>
          </p:cNvPr>
          <p:cNvSpPr/>
          <p:nvPr/>
        </p:nvSpPr>
        <p:spPr>
          <a:xfrm>
            <a:off x="11019282" y="4639789"/>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58A8E9E-F0FA-2D4C-B23A-59B5C57AA044}"/>
              </a:ext>
            </a:extLst>
          </p:cNvPr>
          <p:cNvSpPr/>
          <p:nvPr/>
        </p:nvSpPr>
        <p:spPr>
          <a:xfrm>
            <a:off x="11019282" y="4490483"/>
            <a:ext cx="318977" cy="2764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p:tgtEl>
                                          <p:spTgt spid="37"/>
                                        </p:tgtEl>
                                        <p:attrNameLst>
                                          <p:attrName>ppt_y</p:attrName>
                                        </p:attrNameLst>
                                      </p:cBhvr>
                                      <p:tavLst>
                                        <p:tav tm="0">
                                          <p:val>
                                            <p:strVal val="#ppt_y+#ppt_h*1.125000"/>
                                          </p:val>
                                        </p:tav>
                                        <p:tav tm="100000">
                                          <p:val>
                                            <p:strVal val="#ppt_y"/>
                                          </p:val>
                                        </p:tav>
                                      </p:tavLst>
                                    </p:anim>
                                    <p:animEffect transition="in" filter="wipe(up)">
                                      <p:cBhvr>
                                        <p:cTn id="18" dur="500"/>
                                        <p:tgtEl>
                                          <p:spTgt spid="37"/>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ppt_y</p:attrName>
                                        </p:attrNameLst>
                                      </p:cBhvr>
                                      <p:tavLst>
                                        <p:tav tm="0">
                                          <p:val>
                                            <p:strVal val="#ppt_y+#ppt_h*1.125000"/>
                                          </p:val>
                                        </p:tav>
                                        <p:tav tm="100000">
                                          <p:val>
                                            <p:strVal val="#ppt_y"/>
                                          </p:val>
                                        </p:tav>
                                      </p:tavLst>
                                    </p:anim>
                                    <p:animEffect transition="in" filter="wipe(up)">
                                      <p:cBhvr>
                                        <p:cTn id="23" dur="500"/>
                                        <p:tgtEl>
                                          <p:spTgt spid="35"/>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p:tgtEl>
                                          <p:spTgt spid="33"/>
                                        </p:tgtEl>
                                        <p:attrNameLst>
                                          <p:attrName>ppt_y</p:attrName>
                                        </p:attrNameLst>
                                      </p:cBhvr>
                                      <p:tavLst>
                                        <p:tav tm="0">
                                          <p:val>
                                            <p:strVal val="#ppt_y+#ppt_h*1.125000"/>
                                          </p:val>
                                        </p:tav>
                                        <p:tav tm="100000">
                                          <p:val>
                                            <p:strVal val="#ppt_y"/>
                                          </p:val>
                                        </p:tav>
                                      </p:tavLst>
                                    </p:anim>
                                    <p:animEffect transition="in" filter="wipe(up)">
                                      <p:cBhvr>
                                        <p:cTn id="38" dur="500"/>
                                        <p:tgtEl>
                                          <p:spTgt spid="33"/>
                                        </p:tgtEl>
                                      </p:cBhvr>
                                    </p:animEffect>
                                  </p:childTnLst>
                                </p:cTn>
                              </p:par>
                            </p:childTnLst>
                          </p:cTn>
                        </p:par>
                        <p:par>
                          <p:cTn id="39" fill="hold">
                            <p:stCondLst>
                              <p:cond delay="3500"/>
                            </p:stCondLst>
                            <p:childTnLst>
                              <p:par>
                                <p:cTn id="40" presetID="1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p:tgtEl>
                                          <p:spTgt spid="17"/>
                                        </p:tgtEl>
                                        <p:attrNameLst>
                                          <p:attrName>ppt_y</p:attrName>
                                        </p:attrNameLst>
                                      </p:cBhvr>
                                      <p:tavLst>
                                        <p:tav tm="0">
                                          <p:val>
                                            <p:strVal val="#ppt_y+#ppt_h*1.125000"/>
                                          </p:val>
                                        </p:tav>
                                        <p:tav tm="100000">
                                          <p:val>
                                            <p:strVal val="#ppt_y"/>
                                          </p:val>
                                        </p:tav>
                                      </p:tavLst>
                                    </p:anim>
                                    <p:animEffect transition="in" filter="wipe(up)">
                                      <p:cBhvr>
                                        <p:cTn id="43" dur="500"/>
                                        <p:tgtEl>
                                          <p:spTgt spid="17"/>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p:tgtEl>
                                          <p:spTgt spid="32"/>
                                        </p:tgtEl>
                                        <p:attrNameLst>
                                          <p:attrName>ppt_y</p:attrName>
                                        </p:attrNameLst>
                                      </p:cBhvr>
                                      <p:tavLst>
                                        <p:tav tm="0">
                                          <p:val>
                                            <p:strVal val="#ppt_y+#ppt_h*1.125000"/>
                                          </p:val>
                                        </p:tav>
                                        <p:tav tm="100000">
                                          <p:val>
                                            <p:strVal val="#ppt_y"/>
                                          </p:val>
                                        </p:tav>
                                      </p:tavLst>
                                    </p:anim>
                                    <p:animEffect transition="in" filter="wipe(up)">
                                      <p:cBhvr>
                                        <p:cTn id="48" dur="500"/>
                                        <p:tgtEl>
                                          <p:spTgt spid="32"/>
                                        </p:tgtEl>
                                      </p:cBhvr>
                                    </p:animEffect>
                                  </p:childTnLst>
                                </p:cTn>
                              </p:par>
                            </p:childTnLst>
                          </p:cTn>
                        </p:par>
                        <p:par>
                          <p:cTn id="49" fill="hold">
                            <p:stCondLst>
                              <p:cond delay="4500"/>
                            </p:stCondLst>
                            <p:childTnLst>
                              <p:par>
                                <p:cTn id="50" presetID="12" presetClass="entr" presetSubtype="4"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childTnLst>
                          </p:cTn>
                        </p:par>
                        <p:par>
                          <p:cTn id="54" fill="hold">
                            <p:stCondLst>
                              <p:cond delay="5000"/>
                            </p:stCondLst>
                            <p:childTnLst>
                              <p:par>
                                <p:cTn id="55" presetID="12" presetClass="entr" presetSubtype="4"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p:tgtEl>
                                          <p:spTgt spid="16"/>
                                        </p:tgtEl>
                                        <p:attrNameLst>
                                          <p:attrName>ppt_y</p:attrName>
                                        </p:attrNameLst>
                                      </p:cBhvr>
                                      <p:tavLst>
                                        <p:tav tm="0">
                                          <p:val>
                                            <p:strVal val="#ppt_y+#ppt_h*1.125000"/>
                                          </p:val>
                                        </p:tav>
                                        <p:tav tm="100000">
                                          <p:val>
                                            <p:strVal val="#ppt_y"/>
                                          </p:val>
                                        </p:tav>
                                      </p:tavLst>
                                    </p:anim>
                                    <p:animEffect transition="in" filter="wipe(up)">
                                      <p:cBhvr>
                                        <p:cTn id="58" dur="500"/>
                                        <p:tgtEl>
                                          <p:spTgt spid="16"/>
                                        </p:tgtEl>
                                      </p:cBhvr>
                                    </p:animEffect>
                                  </p:childTnLst>
                                </p:cTn>
                              </p:par>
                            </p:childTnLst>
                          </p:cTn>
                        </p:par>
                        <p:par>
                          <p:cTn id="59" fill="hold">
                            <p:stCondLst>
                              <p:cond delay="5500"/>
                            </p:stCondLst>
                            <p:childTnLst>
                              <p:par>
                                <p:cTn id="60" presetID="12" presetClass="entr" presetSubtype="4"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p:tgtEl>
                                          <p:spTgt spid="36"/>
                                        </p:tgtEl>
                                        <p:attrNameLst>
                                          <p:attrName>ppt_y</p:attrName>
                                        </p:attrNameLst>
                                      </p:cBhvr>
                                      <p:tavLst>
                                        <p:tav tm="0">
                                          <p:val>
                                            <p:strVal val="#ppt_y+#ppt_h*1.125000"/>
                                          </p:val>
                                        </p:tav>
                                        <p:tav tm="100000">
                                          <p:val>
                                            <p:strVal val="#ppt_y"/>
                                          </p:val>
                                        </p:tav>
                                      </p:tavLst>
                                    </p:anim>
                                    <p:animEffect transition="in" filter="wipe(up)">
                                      <p:cBhvr>
                                        <p:cTn id="63" dur="500"/>
                                        <p:tgtEl>
                                          <p:spTgt spid="36"/>
                                        </p:tgtEl>
                                      </p:cBhvr>
                                    </p:animEffect>
                                  </p:childTnLst>
                                </p:cTn>
                              </p:par>
                            </p:childTnLst>
                          </p:cTn>
                        </p:par>
                        <p:par>
                          <p:cTn id="64" fill="hold">
                            <p:stCondLst>
                              <p:cond delay="6000"/>
                            </p:stCondLst>
                            <p:childTnLst>
                              <p:par>
                                <p:cTn id="65" presetID="12" presetClass="entr" presetSubtype="4"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p:tgtEl>
                                          <p:spTgt spid="21"/>
                                        </p:tgtEl>
                                        <p:attrNameLst>
                                          <p:attrName>ppt_y</p:attrName>
                                        </p:attrNameLst>
                                      </p:cBhvr>
                                      <p:tavLst>
                                        <p:tav tm="0">
                                          <p:val>
                                            <p:strVal val="#ppt_y+#ppt_h*1.125000"/>
                                          </p:val>
                                        </p:tav>
                                        <p:tav tm="100000">
                                          <p:val>
                                            <p:strVal val="#ppt_y"/>
                                          </p:val>
                                        </p:tav>
                                      </p:tavLst>
                                    </p:anim>
                                    <p:animEffect transition="in" filter="wipe(up)">
                                      <p:cBhvr>
                                        <p:cTn id="68" dur="500"/>
                                        <p:tgtEl>
                                          <p:spTgt spid="21"/>
                                        </p:tgtEl>
                                      </p:cBhvr>
                                    </p:animEffect>
                                  </p:childTnLst>
                                </p:cTn>
                              </p:par>
                            </p:childTnLst>
                          </p:cTn>
                        </p:par>
                        <p:par>
                          <p:cTn id="69" fill="hold">
                            <p:stCondLst>
                              <p:cond delay="6500"/>
                            </p:stCondLst>
                            <p:childTnLst>
                              <p:par>
                                <p:cTn id="70" presetID="12" presetClass="entr" presetSubtype="4"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p:tgtEl>
                                          <p:spTgt spid="48"/>
                                        </p:tgtEl>
                                        <p:attrNameLst>
                                          <p:attrName>ppt_y</p:attrName>
                                        </p:attrNameLst>
                                      </p:cBhvr>
                                      <p:tavLst>
                                        <p:tav tm="0">
                                          <p:val>
                                            <p:strVal val="#ppt_y+#ppt_h*1.125000"/>
                                          </p:val>
                                        </p:tav>
                                        <p:tav tm="100000">
                                          <p:val>
                                            <p:strVal val="#ppt_y"/>
                                          </p:val>
                                        </p:tav>
                                      </p:tavLst>
                                    </p:anim>
                                    <p:animEffect transition="in" filter="wipe(up)">
                                      <p:cBhvr>
                                        <p:cTn id="73" dur="500"/>
                                        <p:tgtEl>
                                          <p:spTgt spid="48"/>
                                        </p:tgtEl>
                                      </p:cBhvr>
                                    </p:animEffect>
                                  </p:childTnLst>
                                </p:cTn>
                              </p:par>
                            </p:childTnLst>
                          </p:cTn>
                        </p:par>
                        <p:par>
                          <p:cTn id="74" fill="hold">
                            <p:stCondLst>
                              <p:cond delay="7000"/>
                            </p:stCondLst>
                            <p:childTnLst>
                              <p:par>
                                <p:cTn id="75" presetID="12" presetClass="entr" presetSubtype="4"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p:tgtEl>
                                          <p:spTgt spid="19"/>
                                        </p:tgtEl>
                                        <p:attrNameLst>
                                          <p:attrName>ppt_y</p:attrName>
                                        </p:attrNameLst>
                                      </p:cBhvr>
                                      <p:tavLst>
                                        <p:tav tm="0">
                                          <p:val>
                                            <p:strVal val="#ppt_y+#ppt_h*1.125000"/>
                                          </p:val>
                                        </p:tav>
                                        <p:tav tm="100000">
                                          <p:val>
                                            <p:strVal val="#ppt_y"/>
                                          </p:val>
                                        </p:tav>
                                      </p:tavLst>
                                    </p:anim>
                                    <p:animEffect transition="in" filter="wipe(up)">
                                      <p:cBhvr>
                                        <p:cTn id="78" dur="500"/>
                                        <p:tgtEl>
                                          <p:spTgt spid="19"/>
                                        </p:tgtEl>
                                      </p:cBhvr>
                                    </p:animEffect>
                                  </p:childTnLst>
                                </p:cTn>
                              </p:par>
                            </p:childTnLst>
                          </p:cTn>
                        </p:par>
                        <p:par>
                          <p:cTn id="79" fill="hold">
                            <p:stCondLst>
                              <p:cond delay="7500"/>
                            </p:stCondLst>
                            <p:childTnLst>
                              <p:par>
                                <p:cTn id="80" presetID="12" presetClass="entr" presetSubtype="4" fill="hold" grpId="0" nodeType="after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p:tgtEl>
                                          <p:spTgt spid="57"/>
                                        </p:tgtEl>
                                        <p:attrNameLst>
                                          <p:attrName>ppt_y</p:attrName>
                                        </p:attrNameLst>
                                      </p:cBhvr>
                                      <p:tavLst>
                                        <p:tav tm="0">
                                          <p:val>
                                            <p:strVal val="#ppt_y+#ppt_h*1.125000"/>
                                          </p:val>
                                        </p:tav>
                                        <p:tav tm="100000">
                                          <p:val>
                                            <p:strVal val="#ppt_y"/>
                                          </p:val>
                                        </p:tav>
                                      </p:tavLst>
                                    </p:anim>
                                    <p:animEffect transition="in" filter="wipe(up)">
                                      <p:cBhvr>
                                        <p:cTn id="83" dur="500"/>
                                        <p:tgtEl>
                                          <p:spTgt spid="57"/>
                                        </p:tgtEl>
                                      </p:cBhvr>
                                    </p:animEffect>
                                  </p:childTnLst>
                                </p:cTn>
                              </p:par>
                            </p:childTnLst>
                          </p:cTn>
                        </p:par>
                        <p:par>
                          <p:cTn id="84" fill="hold">
                            <p:stCondLst>
                              <p:cond delay="8000"/>
                            </p:stCondLst>
                            <p:childTnLst>
                              <p:par>
                                <p:cTn id="85" presetID="12" presetClass="entr" presetSubtype="4"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additive="base">
                                        <p:cTn id="87" dur="500"/>
                                        <p:tgtEl>
                                          <p:spTgt spid="53"/>
                                        </p:tgtEl>
                                        <p:attrNameLst>
                                          <p:attrName>ppt_y</p:attrName>
                                        </p:attrNameLst>
                                      </p:cBhvr>
                                      <p:tavLst>
                                        <p:tav tm="0">
                                          <p:val>
                                            <p:strVal val="#ppt_y+#ppt_h*1.125000"/>
                                          </p:val>
                                        </p:tav>
                                        <p:tav tm="100000">
                                          <p:val>
                                            <p:strVal val="#ppt_y"/>
                                          </p:val>
                                        </p:tav>
                                      </p:tavLst>
                                    </p:anim>
                                    <p:animEffect transition="in" filter="wipe(up)">
                                      <p:cBhvr>
                                        <p:cTn id="88" dur="500"/>
                                        <p:tgtEl>
                                          <p:spTgt spid="53"/>
                                        </p:tgtEl>
                                      </p:cBhvr>
                                    </p:animEffect>
                                  </p:childTnLst>
                                </p:cTn>
                              </p:par>
                            </p:childTnLst>
                          </p:cTn>
                        </p:par>
                        <p:par>
                          <p:cTn id="89" fill="hold">
                            <p:stCondLst>
                              <p:cond delay="8500"/>
                            </p:stCondLst>
                            <p:childTnLst>
                              <p:par>
                                <p:cTn id="90" presetID="12" presetClass="entr" presetSubtype="4" fill="hold" grpId="0" nodeType="after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additive="base">
                                        <p:cTn id="92" dur="500"/>
                                        <p:tgtEl>
                                          <p:spTgt spid="54"/>
                                        </p:tgtEl>
                                        <p:attrNameLst>
                                          <p:attrName>ppt_y</p:attrName>
                                        </p:attrNameLst>
                                      </p:cBhvr>
                                      <p:tavLst>
                                        <p:tav tm="0">
                                          <p:val>
                                            <p:strVal val="#ppt_y+#ppt_h*1.125000"/>
                                          </p:val>
                                        </p:tav>
                                        <p:tav tm="100000">
                                          <p:val>
                                            <p:strVal val="#ppt_y"/>
                                          </p:val>
                                        </p:tav>
                                      </p:tavLst>
                                    </p:anim>
                                    <p:animEffect transition="in" filter="wipe(up)">
                                      <p:cBhvr>
                                        <p:cTn id="93" dur="500"/>
                                        <p:tgtEl>
                                          <p:spTgt spid="54"/>
                                        </p:tgtEl>
                                      </p:cBhvr>
                                    </p:animEffect>
                                  </p:childTnLst>
                                </p:cTn>
                              </p:par>
                            </p:childTnLst>
                          </p:cTn>
                        </p:par>
                        <p:par>
                          <p:cTn id="94" fill="hold">
                            <p:stCondLst>
                              <p:cond delay="9000"/>
                            </p:stCondLst>
                            <p:childTnLst>
                              <p:par>
                                <p:cTn id="95" presetID="12" presetClass="entr" presetSubtype="4" fill="hold" grpId="0" nodeType="afterEffect">
                                  <p:stCondLst>
                                    <p:cond delay="0"/>
                                  </p:stCondLst>
                                  <p:childTnLst>
                                    <p:set>
                                      <p:cBhvr>
                                        <p:cTn id="96" dur="1" fill="hold">
                                          <p:stCondLst>
                                            <p:cond delay="0"/>
                                          </p:stCondLst>
                                        </p:cTn>
                                        <p:tgtEl>
                                          <p:spTgt spid="58"/>
                                        </p:tgtEl>
                                        <p:attrNameLst>
                                          <p:attrName>style.visibility</p:attrName>
                                        </p:attrNameLst>
                                      </p:cBhvr>
                                      <p:to>
                                        <p:strVal val="visible"/>
                                      </p:to>
                                    </p:set>
                                    <p:anim calcmode="lin" valueType="num">
                                      <p:cBhvr additive="base">
                                        <p:cTn id="97" dur="500"/>
                                        <p:tgtEl>
                                          <p:spTgt spid="58"/>
                                        </p:tgtEl>
                                        <p:attrNameLst>
                                          <p:attrName>ppt_y</p:attrName>
                                        </p:attrNameLst>
                                      </p:cBhvr>
                                      <p:tavLst>
                                        <p:tav tm="0">
                                          <p:val>
                                            <p:strVal val="#ppt_y+#ppt_h*1.125000"/>
                                          </p:val>
                                        </p:tav>
                                        <p:tav tm="100000">
                                          <p:val>
                                            <p:strVal val="#ppt_y"/>
                                          </p:val>
                                        </p:tav>
                                      </p:tavLst>
                                    </p:anim>
                                    <p:animEffect transition="in" filter="wipe(up)">
                                      <p:cBhvr>
                                        <p:cTn id="98" dur="500"/>
                                        <p:tgtEl>
                                          <p:spTgt spid="58"/>
                                        </p:tgtEl>
                                      </p:cBhvr>
                                    </p:animEffect>
                                  </p:childTnLst>
                                </p:cTn>
                              </p:par>
                            </p:childTnLst>
                          </p:cTn>
                        </p:par>
                        <p:par>
                          <p:cTn id="99" fill="hold">
                            <p:stCondLst>
                              <p:cond delay="9500"/>
                            </p:stCondLst>
                            <p:childTnLst>
                              <p:par>
                                <p:cTn id="100" presetID="12" presetClass="entr" presetSubtype="4"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p:tgtEl>
                                          <p:spTgt spid="26"/>
                                        </p:tgtEl>
                                        <p:attrNameLst>
                                          <p:attrName>ppt_y</p:attrName>
                                        </p:attrNameLst>
                                      </p:cBhvr>
                                      <p:tavLst>
                                        <p:tav tm="0">
                                          <p:val>
                                            <p:strVal val="#ppt_y+#ppt_h*1.125000"/>
                                          </p:val>
                                        </p:tav>
                                        <p:tav tm="100000">
                                          <p:val>
                                            <p:strVal val="#ppt_y"/>
                                          </p:val>
                                        </p:tav>
                                      </p:tavLst>
                                    </p:anim>
                                    <p:animEffect transition="in" filter="wipe(up)">
                                      <p:cBhvr>
                                        <p:cTn id="103" dur="500"/>
                                        <p:tgtEl>
                                          <p:spTgt spid="26"/>
                                        </p:tgtEl>
                                      </p:cBhvr>
                                    </p:animEffect>
                                  </p:childTnLst>
                                </p:cTn>
                              </p:par>
                            </p:childTnLst>
                          </p:cTn>
                        </p:par>
                        <p:par>
                          <p:cTn id="104" fill="hold">
                            <p:stCondLst>
                              <p:cond delay="10000"/>
                            </p:stCondLst>
                            <p:childTnLst>
                              <p:par>
                                <p:cTn id="105" presetID="12" presetClass="entr" presetSubtype="4" fill="hold" grpId="0" nodeType="after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p:tgtEl>
                                          <p:spTgt spid="25"/>
                                        </p:tgtEl>
                                        <p:attrNameLst>
                                          <p:attrName>ppt_y</p:attrName>
                                        </p:attrNameLst>
                                      </p:cBhvr>
                                      <p:tavLst>
                                        <p:tav tm="0">
                                          <p:val>
                                            <p:strVal val="#ppt_y+#ppt_h*1.125000"/>
                                          </p:val>
                                        </p:tav>
                                        <p:tav tm="100000">
                                          <p:val>
                                            <p:strVal val="#ppt_y"/>
                                          </p:val>
                                        </p:tav>
                                      </p:tavLst>
                                    </p:anim>
                                    <p:animEffect transition="in" filter="wipe(up)">
                                      <p:cBhvr>
                                        <p:cTn id="108" dur="500"/>
                                        <p:tgtEl>
                                          <p:spTgt spid="25"/>
                                        </p:tgtEl>
                                      </p:cBhvr>
                                    </p:animEffect>
                                  </p:childTnLst>
                                </p:cTn>
                              </p:par>
                            </p:childTnLst>
                          </p:cTn>
                        </p:par>
                        <p:par>
                          <p:cTn id="109" fill="hold">
                            <p:stCondLst>
                              <p:cond delay="10500"/>
                            </p:stCondLst>
                            <p:childTnLst>
                              <p:par>
                                <p:cTn id="110" presetID="12" presetClass="entr" presetSubtype="4" fill="hold" grpId="0" nodeType="afterEffect">
                                  <p:stCondLst>
                                    <p:cond delay="0"/>
                                  </p:stCondLst>
                                  <p:childTnLst>
                                    <p:set>
                                      <p:cBhvr>
                                        <p:cTn id="111" dur="1" fill="hold">
                                          <p:stCondLst>
                                            <p:cond delay="0"/>
                                          </p:stCondLst>
                                        </p:cTn>
                                        <p:tgtEl>
                                          <p:spTgt spid="56"/>
                                        </p:tgtEl>
                                        <p:attrNameLst>
                                          <p:attrName>style.visibility</p:attrName>
                                        </p:attrNameLst>
                                      </p:cBhvr>
                                      <p:to>
                                        <p:strVal val="visible"/>
                                      </p:to>
                                    </p:set>
                                    <p:anim calcmode="lin" valueType="num">
                                      <p:cBhvr additive="base">
                                        <p:cTn id="112" dur="500"/>
                                        <p:tgtEl>
                                          <p:spTgt spid="56"/>
                                        </p:tgtEl>
                                        <p:attrNameLst>
                                          <p:attrName>ppt_y</p:attrName>
                                        </p:attrNameLst>
                                      </p:cBhvr>
                                      <p:tavLst>
                                        <p:tav tm="0">
                                          <p:val>
                                            <p:strVal val="#ppt_y+#ppt_h*1.125000"/>
                                          </p:val>
                                        </p:tav>
                                        <p:tav tm="100000">
                                          <p:val>
                                            <p:strVal val="#ppt_y"/>
                                          </p:val>
                                        </p:tav>
                                      </p:tavLst>
                                    </p:anim>
                                    <p:animEffect transition="in" filter="wipe(up)">
                                      <p:cBhvr>
                                        <p:cTn id="113" dur="500"/>
                                        <p:tgtEl>
                                          <p:spTgt spid="56"/>
                                        </p:tgtEl>
                                      </p:cBhvr>
                                    </p:animEffect>
                                  </p:childTnLst>
                                </p:cTn>
                              </p:par>
                            </p:childTnLst>
                          </p:cTn>
                        </p:par>
                        <p:par>
                          <p:cTn id="114" fill="hold">
                            <p:stCondLst>
                              <p:cond delay="11000"/>
                            </p:stCondLst>
                            <p:childTnLst>
                              <p:par>
                                <p:cTn id="115" presetID="12" presetClass="entr" presetSubtype="4" fill="hold" grpId="0" nodeType="afterEffect">
                                  <p:stCondLst>
                                    <p:cond delay="0"/>
                                  </p:stCondLst>
                                  <p:childTnLst>
                                    <p:set>
                                      <p:cBhvr>
                                        <p:cTn id="116" dur="1" fill="hold">
                                          <p:stCondLst>
                                            <p:cond delay="0"/>
                                          </p:stCondLst>
                                        </p:cTn>
                                        <p:tgtEl>
                                          <p:spTgt spid="27"/>
                                        </p:tgtEl>
                                        <p:attrNameLst>
                                          <p:attrName>style.visibility</p:attrName>
                                        </p:attrNameLst>
                                      </p:cBhvr>
                                      <p:to>
                                        <p:strVal val="visible"/>
                                      </p:to>
                                    </p:set>
                                    <p:anim calcmode="lin" valueType="num">
                                      <p:cBhvr additive="base">
                                        <p:cTn id="117" dur="500"/>
                                        <p:tgtEl>
                                          <p:spTgt spid="27"/>
                                        </p:tgtEl>
                                        <p:attrNameLst>
                                          <p:attrName>ppt_y</p:attrName>
                                        </p:attrNameLst>
                                      </p:cBhvr>
                                      <p:tavLst>
                                        <p:tav tm="0">
                                          <p:val>
                                            <p:strVal val="#ppt_y+#ppt_h*1.125000"/>
                                          </p:val>
                                        </p:tav>
                                        <p:tav tm="100000">
                                          <p:val>
                                            <p:strVal val="#ppt_y"/>
                                          </p:val>
                                        </p:tav>
                                      </p:tavLst>
                                    </p:anim>
                                    <p:animEffect transition="in" filter="wipe(up)">
                                      <p:cBhvr>
                                        <p:cTn id="118" dur="500"/>
                                        <p:tgtEl>
                                          <p:spTgt spid="27"/>
                                        </p:tgtEl>
                                      </p:cBhvr>
                                    </p:animEffect>
                                  </p:childTnLst>
                                </p:cTn>
                              </p:par>
                            </p:childTnLst>
                          </p:cTn>
                        </p:par>
                        <p:par>
                          <p:cTn id="119" fill="hold">
                            <p:stCondLst>
                              <p:cond delay="11500"/>
                            </p:stCondLst>
                            <p:childTnLst>
                              <p:par>
                                <p:cTn id="120" presetID="12" presetClass="entr" presetSubtype="4"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 calcmode="lin" valueType="num">
                                      <p:cBhvr additive="base">
                                        <p:cTn id="122" dur="500"/>
                                        <p:tgtEl>
                                          <p:spTgt spid="34"/>
                                        </p:tgtEl>
                                        <p:attrNameLst>
                                          <p:attrName>ppt_y</p:attrName>
                                        </p:attrNameLst>
                                      </p:cBhvr>
                                      <p:tavLst>
                                        <p:tav tm="0">
                                          <p:val>
                                            <p:strVal val="#ppt_y+#ppt_h*1.125000"/>
                                          </p:val>
                                        </p:tav>
                                        <p:tav tm="100000">
                                          <p:val>
                                            <p:strVal val="#ppt_y"/>
                                          </p:val>
                                        </p:tav>
                                      </p:tavLst>
                                    </p:anim>
                                    <p:animEffect transition="in" filter="wipe(up)">
                                      <p:cBhvr>
                                        <p:cTn id="123" dur="500"/>
                                        <p:tgtEl>
                                          <p:spTgt spid="34"/>
                                        </p:tgtEl>
                                      </p:cBhvr>
                                    </p:animEffect>
                                  </p:childTnLst>
                                </p:cTn>
                              </p:par>
                            </p:childTnLst>
                          </p:cTn>
                        </p:par>
                        <p:par>
                          <p:cTn id="124" fill="hold">
                            <p:stCondLst>
                              <p:cond delay="12000"/>
                            </p:stCondLst>
                            <p:childTnLst>
                              <p:par>
                                <p:cTn id="125" presetID="12" presetClass="entr" presetSubtype="4" fill="hold" grpId="0" nodeType="after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additive="base">
                                        <p:cTn id="127" dur="500"/>
                                        <p:tgtEl>
                                          <p:spTgt spid="38"/>
                                        </p:tgtEl>
                                        <p:attrNameLst>
                                          <p:attrName>ppt_y</p:attrName>
                                        </p:attrNameLst>
                                      </p:cBhvr>
                                      <p:tavLst>
                                        <p:tav tm="0">
                                          <p:val>
                                            <p:strVal val="#ppt_y+#ppt_h*1.125000"/>
                                          </p:val>
                                        </p:tav>
                                        <p:tav tm="100000">
                                          <p:val>
                                            <p:strVal val="#ppt_y"/>
                                          </p:val>
                                        </p:tav>
                                      </p:tavLst>
                                    </p:anim>
                                    <p:animEffect transition="in" filter="wipe(up)">
                                      <p:cBhvr>
                                        <p:cTn id="128" dur="500"/>
                                        <p:tgtEl>
                                          <p:spTgt spid="38"/>
                                        </p:tgtEl>
                                      </p:cBhvr>
                                    </p:animEffect>
                                  </p:childTnLst>
                                </p:cTn>
                              </p:par>
                            </p:childTnLst>
                          </p:cTn>
                        </p:par>
                        <p:par>
                          <p:cTn id="129" fill="hold">
                            <p:stCondLst>
                              <p:cond delay="12500"/>
                            </p:stCondLst>
                            <p:childTnLst>
                              <p:par>
                                <p:cTn id="130" presetID="12" presetClass="entr" presetSubtype="4" fill="hold" grpId="0" nodeType="after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additive="base">
                                        <p:cTn id="132" dur="500"/>
                                        <p:tgtEl>
                                          <p:spTgt spid="39"/>
                                        </p:tgtEl>
                                        <p:attrNameLst>
                                          <p:attrName>ppt_y</p:attrName>
                                        </p:attrNameLst>
                                      </p:cBhvr>
                                      <p:tavLst>
                                        <p:tav tm="0">
                                          <p:val>
                                            <p:strVal val="#ppt_y+#ppt_h*1.125000"/>
                                          </p:val>
                                        </p:tav>
                                        <p:tav tm="100000">
                                          <p:val>
                                            <p:strVal val="#ppt_y"/>
                                          </p:val>
                                        </p:tav>
                                      </p:tavLst>
                                    </p:anim>
                                    <p:animEffect transition="in" filter="wipe(up)">
                                      <p:cBhvr>
                                        <p:cTn id="133" dur="500"/>
                                        <p:tgtEl>
                                          <p:spTgt spid="39"/>
                                        </p:tgtEl>
                                      </p:cBhvr>
                                    </p:animEffect>
                                  </p:childTnLst>
                                </p:cTn>
                              </p:par>
                            </p:childTnLst>
                          </p:cTn>
                        </p:par>
                        <p:par>
                          <p:cTn id="134" fill="hold">
                            <p:stCondLst>
                              <p:cond delay="13000"/>
                            </p:stCondLst>
                            <p:childTnLst>
                              <p:par>
                                <p:cTn id="135" presetID="12" presetClass="entr" presetSubtype="4" fill="hold" grpId="0" nodeType="after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additive="base">
                                        <p:cTn id="137" dur="500"/>
                                        <p:tgtEl>
                                          <p:spTgt spid="40"/>
                                        </p:tgtEl>
                                        <p:attrNameLst>
                                          <p:attrName>ppt_y</p:attrName>
                                        </p:attrNameLst>
                                      </p:cBhvr>
                                      <p:tavLst>
                                        <p:tav tm="0">
                                          <p:val>
                                            <p:strVal val="#ppt_y+#ppt_h*1.125000"/>
                                          </p:val>
                                        </p:tav>
                                        <p:tav tm="100000">
                                          <p:val>
                                            <p:strVal val="#ppt_y"/>
                                          </p:val>
                                        </p:tav>
                                      </p:tavLst>
                                    </p:anim>
                                    <p:animEffect transition="in" filter="wipe(up)">
                                      <p:cBhvr>
                                        <p:cTn id="138" dur="500"/>
                                        <p:tgtEl>
                                          <p:spTgt spid="40"/>
                                        </p:tgtEl>
                                      </p:cBhvr>
                                    </p:animEffect>
                                  </p:childTnLst>
                                </p:cTn>
                              </p:par>
                            </p:childTnLst>
                          </p:cTn>
                        </p:par>
                        <p:par>
                          <p:cTn id="139" fill="hold">
                            <p:stCondLst>
                              <p:cond delay="13500"/>
                            </p:stCondLst>
                            <p:childTnLst>
                              <p:par>
                                <p:cTn id="140" presetID="12" presetClass="entr" presetSubtype="4" fill="hold" grpId="0" nodeType="after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additive="base">
                                        <p:cTn id="142" dur="500"/>
                                        <p:tgtEl>
                                          <p:spTgt spid="41"/>
                                        </p:tgtEl>
                                        <p:attrNameLst>
                                          <p:attrName>ppt_y</p:attrName>
                                        </p:attrNameLst>
                                      </p:cBhvr>
                                      <p:tavLst>
                                        <p:tav tm="0">
                                          <p:val>
                                            <p:strVal val="#ppt_y+#ppt_h*1.125000"/>
                                          </p:val>
                                        </p:tav>
                                        <p:tav tm="100000">
                                          <p:val>
                                            <p:strVal val="#ppt_y"/>
                                          </p:val>
                                        </p:tav>
                                      </p:tavLst>
                                    </p:anim>
                                    <p:animEffect transition="in" filter="wipe(up)">
                                      <p:cBhvr>
                                        <p:cTn id="143" dur="500"/>
                                        <p:tgtEl>
                                          <p:spTgt spid="41"/>
                                        </p:tgtEl>
                                      </p:cBhvr>
                                    </p:animEffect>
                                  </p:childTnLst>
                                </p:cTn>
                              </p:par>
                            </p:childTnLst>
                          </p:cTn>
                        </p:par>
                        <p:par>
                          <p:cTn id="144" fill="hold">
                            <p:stCondLst>
                              <p:cond delay="14000"/>
                            </p:stCondLst>
                            <p:childTnLst>
                              <p:par>
                                <p:cTn id="145" presetID="12" presetClass="entr" presetSubtype="4" fill="hold" grpId="0" nodeType="after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p:tgtEl>
                                          <p:spTgt spid="42"/>
                                        </p:tgtEl>
                                        <p:attrNameLst>
                                          <p:attrName>ppt_y</p:attrName>
                                        </p:attrNameLst>
                                      </p:cBhvr>
                                      <p:tavLst>
                                        <p:tav tm="0">
                                          <p:val>
                                            <p:strVal val="#ppt_y+#ppt_h*1.125000"/>
                                          </p:val>
                                        </p:tav>
                                        <p:tav tm="100000">
                                          <p:val>
                                            <p:strVal val="#ppt_y"/>
                                          </p:val>
                                        </p:tav>
                                      </p:tavLst>
                                    </p:anim>
                                    <p:animEffect transition="in" filter="wipe(up)">
                                      <p:cBhvr>
                                        <p:cTn id="148" dur="500"/>
                                        <p:tgtEl>
                                          <p:spTgt spid="42"/>
                                        </p:tgtEl>
                                      </p:cBhvr>
                                    </p:animEffect>
                                  </p:childTnLst>
                                </p:cTn>
                              </p:par>
                            </p:childTnLst>
                          </p:cTn>
                        </p:par>
                        <p:par>
                          <p:cTn id="149" fill="hold">
                            <p:stCondLst>
                              <p:cond delay="14500"/>
                            </p:stCondLst>
                            <p:childTnLst>
                              <p:par>
                                <p:cTn id="150" presetID="12" presetClass="entr" presetSubtype="4" fill="hold" grpId="0" nodeType="afterEffect">
                                  <p:stCondLst>
                                    <p:cond delay="0"/>
                                  </p:stCondLst>
                                  <p:childTnLst>
                                    <p:set>
                                      <p:cBhvr>
                                        <p:cTn id="151" dur="1" fill="hold">
                                          <p:stCondLst>
                                            <p:cond delay="0"/>
                                          </p:stCondLst>
                                        </p:cTn>
                                        <p:tgtEl>
                                          <p:spTgt spid="51"/>
                                        </p:tgtEl>
                                        <p:attrNameLst>
                                          <p:attrName>style.visibility</p:attrName>
                                        </p:attrNameLst>
                                      </p:cBhvr>
                                      <p:to>
                                        <p:strVal val="visible"/>
                                      </p:to>
                                    </p:set>
                                    <p:anim calcmode="lin" valueType="num">
                                      <p:cBhvr additive="base">
                                        <p:cTn id="152" dur="500"/>
                                        <p:tgtEl>
                                          <p:spTgt spid="51"/>
                                        </p:tgtEl>
                                        <p:attrNameLst>
                                          <p:attrName>ppt_y</p:attrName>
                                        </p:attrNameLst>
                                      </p:cBhvr>
                                      <p:tavLst>
                                        <p:tav tm="0">
                                          <p:val>
                                            <p:strVal val="#ppt_y+#ppt_h*1.125000"/>
                                          </p:val>
                                        </p:tav>
                                        <p:tav tm="100000">
                                          <p:val>
                                            <p:strVal val="#ppt_y"/>
                                          </p:val>
                                        </p:tav>
                                      </p:tavLst>
                                    </p:anim>
                                    <p:animEffect transition="in" filter="wipe(up)">
                                      <p:cBhvr>
                                        <p:cTn id="153" dur="500"/>
                                        <p:tgtEl>
                                          <p:spTgt spid="51"/>
                                        </p:tgtEl>
                                      </p:cBhvr>
                                    </p:animEffect>
                                  </p:childTnLst>
                                </p:cTn>
                              </p:par>
                            </p:childTnLst>
                          </p:cTn>
                        </p:par>
                        <p:par>
                          <p:cTn id="154" fill="hold">
                            <p:stCondLst>
                              <p:cond delay="15000"/>
                            </p:stCondLst>
                            <p:childTnLst>
                              <p:par>
                                <p:cTn id="155" presetID="12" presetClass="entr" presetSubtype="4"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anim calcmode="lin" valueType="num">
                                      <p:cBhvr additive="base">
                                        <p:cTn id="157" dur="500"/>
                                        <p:tgtEl>
                                          <p:spTgt spid="55"/>
                                        </p:tgtEl>
                                        <p:attrNameLst>
                                          <p:attrName>ppt_y</p:attrName>
                                        </p:attrNameLst>
                                      </p:cBhvr>
                                      <p:tavLst>
                                        <p:tav tm="0">
                                          <p:val>
                                            <p:strVal val="#ppt_y+#ppt_h*1.125000"/>
                                          </p:val>
                                        </p:tav>
                                        <p:tav tm="100000">
                                          <p:val>
                                            <p:strVal val="#ppt_y"/>
                                          </p:val>
                                        </p:tav>
                                      </p:tavLst>
                                    </p:anim>
                                    <p:animEffect transition="in" filter="wipe(up)">
                                      <p:cBhvr>
                                        <p:cTn id="158" dur="500"/>
                                        <p:tgtEl>
                                          <p:spTgt spid="55"/>
                                        </p:tgtEl>
                                      </p:cBhvr>
                                    </p:animEffect>
                                  </p:childTnLst>
                                </p:cTn>
                              </p:par>
                            </p:childTnLst>
                          </p:cTn>
                        </p:par>
                        <p:par>
                          <p:cTn id="159" fill="hold">
                            <p:stCondLst>
                              <p:cond delay="15500"/>
                            </p:stCondLst>
                            <p:childTnLst>
                              <p:par>
                                <p:cTn id="160" presetID="12" presetClass="entr" presetSubtype="4" fill="hold" grpId="0" nodeType="afterEffect">
                                  <p:stCondLst>
                                    <p:cond delay="0"/>
                                  </p:stCondLst>
                                  <p:childTnLst>
                                    <p:set>
                                      <p:cBhvr>
                                        <p:cTn id="161" dur="1" fill="hold">
                                          <p:stCondLst>
                                            <p:cond delay="0"/>
                                          </p:stCondLst>
                                        </p:cTn>
                                        <p:tgtEl>
                                          <p:spTgt spid="20"/>
                                        </p:tgtEl>
                                        <p:attrNameLst>
                                          <p:attrName>style.visibility</p:attrName>
                                        </p:attrNameLst>
                                      </p:cBhvr>
                                      <p:to>
                                        <p:strVal val="visible"/>
                                      </p:to>
                                    </p:set>
                                    <p:anim calcmode="lin" valueType="num">
                                      <p:cBhvr additive="base">
                                        <p:cTn id="162" dur="500"/>
                                        <p:tgtEl>
                                          <p:spTgt spid="20"/>
                                        </p:tgtEl>
                                        <p:attrNameLst>
                                          <p:attrName>ppt_y</p:attrName>
                                        </p:attrNameLst>
                                      </p:cBhvr>
                                      <p:tavLst>
                                        <p:tav tm="0">
                                          <p:val>
                                            <p:strVal val="#ppt_y+#ppt_h*1.125000"/>
                                          </p:val>
                                        </p:tav>
                                        <p:tav tm="100000">
                                          <p:val>
                                            <p:strVal val="#ppt_y"/>
                                          </p:val>
                                        </p:tav>
                                      </p:tavLst>
                                    </p:anim>
                                    <p:animEffect transition="in" filter="wipe(up)">
                                      <p:cBhvr>
                                        <p:cTn id="1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7" grpId="0" animBg="1"/>
      <p:bldP spid="19" grpId="0" animBg="1"/>
      <p:bldP spid="20" grpId="0" animBg="1"/>
      <p:bldP spid="21" grpId="0" animBg="1"/>
      <p:bldP spid="25" grpId="0" animBg="1"/>
      <p:bldP spid="26" grpId="0" animBg="1"/>
      <p:bldP spid="27" grpId="0" animBg="1"/>
      <p:bldP spid="28"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8" grpId="0" animBg="1"/>
      <p:bldP spid="51" grpId="0" animBg="1"/>
      <p:bldP spid="53" grpId="0" animBg="1"/>
      <p:bldP spid="54" grpId="0" animBg="1"/>
      <p:bldP spid="55" grpId="0" animBg="1"/>
      <p:bldP spid="56" grpId="0" animBg="1"/>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0ADE3-1763-4948-B57A-91B732EC2F88}"/>
              </a:ext>
            </a:extLst>
          </p:cNvPr>
          <p:cNvSpPr/>
          <p:nvPr/>
        </p:nvSpPr>
        <p:spPr>
          <a:xfrm>
            <a:off x="0" y="525100"/>
            <a:ext cx="12192000"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734337-60B8-C64F-970B-8CC366544D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0701" y="-1436914"/>
            <a:ext cx="16853241" cy="9433050"/>
          </a:xfrm>
          <a:prstGeom prst="rect">
            <a:avLst/>
          </a:prstGeom>
        </p:spPr>
      </p:pic>
      <p:sp>
        <p:nvSpPr>
          <p:cNvPr id="6" name="Title 5">
            <a:extLst>
              <a:ext uri="{FF2B5EF4-FFF2-40B4-BE49-F238E27FC236}">
                <a16:creationId xmlns:a16="http://schemas.microsoft.com/office/drawing/2014/main" id="{74EA48F6-B646-6D4B-8D98-1854AF7CC67C}"/>
              </a:ext>
            </a:extLst>
          </p:cNvPr>
          <p:cNvSpPr>
            <a:spLocks noGrp="1"/>
          </p:cNvSpPr>
          <p:nvPr>
            <p:ph type="title"/>
          </p:nvPr>
        </p:nvSpPr>
        <p:spPr>
          <a:xfrm>
            <a:off x="1015246" y="2813357"/>
            <a:ext cx="9623833" cy="932507"/>
          </a:xfrm>
        </p:spPr>
        <p:txBody>
          <a:bodyPr>
            <a:normAutofit fontScale="90000"/>
          </a:bodyPr>
          <a:lstStyle/>
          <a:p>
            <a:pPr algn="ctr"/>
            <a:r>
              <a:rPr lang="en-US" dirty="0">
                <a:solidFill>
                  <a:schemeClr val="bg1"/>
                </a:solidFill>
              </a:rPr>
              <a:t>Building Capacity for Quality AT Services for Every </a:t>
            </a:r>
            <a:r>
              <a:rPr lang="en-US" dirty="0" err="1">
                <a:solidFill>
                  <a:schemeClr val="bg1"/>
                </a:solidFill>
              </a:rPr>
              <a:t>Chilld</a:t>
            </a:r>
            <a:r>
              <a:rPr lang="en-US" dirty="0">
                <a:solidFill>
                  <a:schemeClr val="bg1"/>
                </a:solidFill>
              </a:rPr>
              <a:t>/Student Who Needs AT</a:t>
            </a:r>
          </a:p>
        </p:txBody>
      </p:sp>
    </p:spTree>
    <p:extLst>
      <p:ext uri="{BB962C8B-B14F-4D97-AF65-F5344CB8AC3E}">
        <p14:creationId xmlns:p14="http://schemas.microsoft.com/office/powerpoint/2010/main" val="131479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par>
                                <p:cTn id="8" presetID="42" presetClass="entr" presetSubtype="0" fill="hold" grpId="0" nodeType="withEffect">
                                  <p:stCondLst>
                                    <p:cond delay="3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ppt_x</p:attrName>
                                        </p:attrNameLst>
                                      </p:cBhvr>
                                      <p:tavLst>
                                        <p:tav tm="0">
                                          <p:val>
                                            <p:strVal val="#ppt_x"/>
                                          </p:val>
                                        </p:tav>
                                        <p:tav tm="100000">
                                          <p:val>
                                            <p:strVal val="#ppt_x"/>
                                          </p:val>
                                        </p:tav>
                                      </p:tavLst>
                                    </p:anim>
                                    <p:anim calcmode="lin" valueType="num">
                                      <p:cBhvr>
                                        <p:cTn id="12"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riting implement, stationary&#10;&#10;Description automatically generated">
            <a:extLst>
              <a:ext uri="{FF2B5EF4-FFF2-40B4-BE49-F238E27FC236}">
                <a16:creationId xmlns:a16="http://schemas.microsoft.com/office/drawing/2014/main" id="{C6C0C44B-15FB-7040-9416-4E14DD35DD7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8014" b="8031"/>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8FF5081D-6F37-4BB4-B5EA-A11692358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4F5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B8DC041D-D1C3-4296-85D0-23923F3A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627698"/>
            <a:ext cx="10915650"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106B38-A572-454A-B0B8-568B2D3F7A95}"/>
              </a:ext>
            </a:extLst>
          </p:cNvPr>
          <p:cNvSpPr>
            <a:spLocks noGrp="1"/>
          </p:cNvSpPr>
          <p:nvPr>
            <p:ph idx="4294967295"/>
          </p:nvPr>
        </p:nvSpPr>
        <p:spPr>
          <a:xfrm>
            <a:off x="4967289" y="864869"/>
            <a:ext cx="6194048" cy="5074017"/>
          </a:xfrm>
          <a:solidFill>
            <a:schemeClr val="bg1">
              <a:alpha val="93000"/>
            </a:schemeClr>
          </a:solidFill>
        </p:spPr>
        <p:txBody>
          <a:bodyPr>
            <a:normAutofit fontScale="92500" lnSpcReduction="10000"/>
          </a:bodyPr>
          <a:lstStyle/>
          <a:p>
            <a:pPr marL="0" indent="0">
              <a:buNone/>
            </a:pPr>
            <a:r>
              <a:rPr lang="en-US" sz="3200" dirty="0"/>
              <a:t>The Education Program within ATP creates capacity for quality AT services for every student/child who needs AT by:</a:t>
            </a:r>
          </a:p>
          <a:p>
            <a:pPr lvl="1"/>
            <a:r>
              <a:rPr lang="en-US" sz="3200" dirty="0"/>
              <a:t>Providing training/coaching related to AT services and AT tools/systems</a:t>
            </a:r>
          </a:p>
          <a:p>
            <a:pPr lvl="1" fontAlgn="base"/>
            <a:r>
              <a:rPr lang="en-US" sz="3200" dirty="0"/>
              <a:t>Engaging in strategic partnerships with key stakeholders and constituencies</a:t>
            </a:r>
          </a:p>
          <a:p>
            <a:pPr lvl="1" fontAlgn="base"/>
            <a:r>
              <a:rPr lang="en-US" sz="3200" dirty="0"/>
              <a:t>Creating access to AT tools/systems for education systems</a:t>
            </a:r>
          </a:p>
          <a:p>
            <a:endParaRPr lang="en-US" sz="3200" dirty="0"/>
          </a:p>
        </p:txBody>
      </p:sp>
      <p:sp>
        <p:nvSpPr>
          <p:cNvPr id="6" name="TextBox 5">
            <a:extLst>
              <a:ext uri="{FF2B5EF4-FFF2-40B4-BE49-F238E27FC236}">
                <a16:creationId xmlns:a16="http://schemas.microsoft.com/office/drawing/2014/main" id="{93B552AA-F37D-ED4E-9DF1-BE88B2430868}"/>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oppimateriaalit.jamk.fi/edusocie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84759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91EF14-A5BC-A449-8344-2CAB9F73149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kern="1200" dirty="0">
                <a:solidFill>
                  <a:schemeClr val="bg1"/>
                </a:solidFill>
                <a:latin typeface="+mj-lt"/>
                <a:ea typeface="+mj-ea"/>
                <a:cs typeface="+mj-cs"/>
              </a:rPr>
              <a:t>Vocational Rehabilitation Partnership</a:t>
            </a:r>
          </a:p>
        </p:txBody>
      </p:sp>
      <p:sp>
        <p:nvSpPr>
          <p:cNvPr id="5" name="Text Placeholder 4">
            <a:extLst>
              <a:ext uri="{FF2B5EF4-FFF2-40B4-BE49-F238E27FC236}">
                <a16:creationId xmlns:a16="http://schemas.microsoft.com/office/drawing/2014/main" id="{1991106C-6CEE-6B42-B15D-314948A55DF4}"/>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title="ATP 30th Anniversary Logo">
            <a:extLst>
              <a:ext uri="{FF2B5EF4-FFF2-40B4-BE49-F238E27FC236}">
                <a16:creationId xmlns:a16="http://schemas.microsoft.com/office/drawing/2014/main" id="{084E7367-78EE-AA43-A396-21FFF9022E49}"/>
              </a:ext>
            </a:extLst>
          </p:cNvPr>
          <p:cNvPicPr>
            <a:picLocks noChangeAspect="1"/>
          </p:cNvPicPr>
          <p:nvPr/>
        </p:nvPicPr>
        <p:blipFill>
          <a:blip r:embed="rId2"/>
          <a:stretch>
            <a:fillRect/>
          </a:stretch>
        </p:blipFill>
        <p:spPr>
          <a:xfrm>
            <a:off x="419382" y="1095418"/>
            <a:ext cx="4047843" cy="3298992"/>
          </a:xfrm>
          <a:prstGeom prst="rect">
            <a:avLst/>
          </a:prstGeom>
        </p:spPr>
      </p:pic>
    </p:spTree>
    <p:extLst>
      <p:ext uri="{BB962C8B-B14F-4D97-AF65-F5344CB8AC3E}">
        <p14:creationId xmlns:p14="http://schemas.microsoft.com/office/powerpoint/2010/main" val="1508782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24EC-0FFE-964A-BFDD-F9005FF9EBCD}"/>
              </a:ext>
            </a:extLst>
          </p:cNvPr>
          <p:cNvSpPr>
            <a:spLocks noGrp="1"/>
          </p:cNvSpPr>
          <p:nvPr>
            <p:ph type="title"/>
          </p:nvPr>
        </p:nvSpPr>
        <p:spPr>
          <a:xfrm>
            <a:off x="838200" y="365125"/>
            <a:ext cx="10515600" cy="1049397"/>
          </a:xfrm>
        </p:spPr>
        <p:txBody>
          <a:bodyPr/>
          <a:lstStyle/>
          <a:p>
            <a:pPr algn="ctr"/>
            <a:r>
              <a:rPr lang="en-US" b="1" dirty="0"/>
              <a:t>Nebraska VR Partnership</a:t>
            </a:r>
          </a:p>
        </p:txBody>
      </p:sp>
      <p:sp>
        <p:nvSpPr>
          <p:cNvPr id="3" name="Content Placeholder 2">
            <a:extLst>
              <a:ext uri="{FF2B5EF4-FFF2-40B4-BE49-F238E27FC236}">
                <a16:creationId xmlns:a16="http://schemas.microsoft.com/office/drawing/2014/main" id="{14B69009-DBE3-444F-A266-695E3017A16E}"/>
              </a:ext>
            </a:extLst>
          </p:cNvPr>
          <p:cNvSpPr>
            <a:spLocks noGrp="1"/>
          </p:cNvSpPr>
          <p:nvPr>
            <p:ph idx="1"/>
          </p:nvPr>
        </p:nvSpPr>
        <p:spPr>
          <a:xfrm>
            <a:off x="677334" y="3045635"/>
            <a:ext cx="5737069" cy="2816484"/>
          </a:xfrm>
        </p:spPr>
        <p:txBody>
          <a:bodyPr>
            <a:normAutofit fontScale="92500" lnSpcReduction="20000"/>
          </a:bodyPr>
          <a:lstStyle/>
          <a:p>
            <a:r>
              <a:rPr lang="en-US" dirty="0"/>
              <a:t>Home modifications</a:t>
            </a:r>
          </a:p>
          <a:p>
            <a:r>
              <a:rPr lang="en-US" dirty="0"/>
              <a:t>Vehicle modifications</a:t>
            </a:r>
          </a:p>
          <a:p>
            <a:r>
              <a:rPr lang="en-US" dirty="0"/>
              <a:t>Ergonomic Assessments</a:t>
            </a:r>
          </a:p>
          <a:p>
            <a:r>
              <a:rPr lang="en-US" dirty="0"/>
              <a:t>Cognitive Aids</a:t>
            </a:r>
          </a:p>
          <a:p>
            <a:r>
              <a:rPr lang="en-US" dirty="0"/>
              <a:t>Hearing/vision devices</a:t>
            </a:r>
          </a:p>
          <a:p>
            <a:r>
              <a:rPr lang="en-US" dirty="0"/>
              <a:t>ADL equipment/ mobility devices</a:t>
            </a:r>
          </a:p>
          <a:p>
            <a:r>
              <a:rPr lang="en-US" dirty="0"/>
              <a:t>Worksite AT</a:t>
            </a:r>
          </a:p>
          <a:p>
            <a:endParaRPr lang="en-US" dirty="0"/>
          </a:p>
          <a:p>
            <a:pPr marL="0" indent="0">
              <a:buNone/>
            </a:pPr>
            <a:endParaRPr lang="en-US" dirty="0"/>
          </a:p>
        </p:txBody>
      </p:sp>
      <p:sp>
        <p:nvSpPr>
          <p:cNvPr id="5" name="TextBox 4">
            <a:extLst>
              <a:ext uri="{FF2B5EF4-FFF2-40B4-BE49-F238E27FC236}">
                <a16:creationId xmlns:a16="http://schemas.microsoft.com/office/drawing/2014/main" id="{3AFE9BD6-346D-6945-BE37-8BF7401426F6}"/>
              </a:ext>
            </a:extLst>
          </p:cNvPr>
          <p:cNvSpPr txBox="1"/>
          <p:nvPr/>
        </p:nvSpPr>
        <p:spPr>
          <a:xfrm>
            <a:off x="677334" y="1409132"/>
            <a:ext cx="10676466" cy="1323439"/>
          </a:xfrm>
          <a:prstGeom prst="rect">
            <a:avLst/>
          </a:prstGeom>
          <a:noFill/>
        </p:spPr>
        <p:txBody>
          <a:bodyPr wrap="square" rtlCol="0">
            <a:spAutoFit/>
          </a:bodyPr>
          <a:lstStyle/>
          <a:p>
            <a:pPr algn="ctr"/>
            <a:r>
              <a:rPr lang="en-US" sz="2000" dirty="0"/>
              <a:t>Technology Specialists receive a referral from Nebraska VR and meet with the client at their home, work, school, etc. for the assessment and make technology recommendations for the most cost-effective solution that would assist them with getting or keeping a job and/or being successful in school/training.  </a:t>
            </a:r>
          </a:p>
        </p:txBody>
      </p:sp>
      <p:pic>
        <p:nvPicPr>
          <p:cNvPr id="7" name="Picture 6">
            <a:extLst>
              <a:ext uri="{FF2B5EF4-FFF2-40B4-BE49-F238E27FC236}">
                <a16:creationId xmlns:a16="http://schemas.microsoft.com/office/drawing/2014/main" id="{F6F05E36-2D89-4346-9EA8-0B49BCD79C22}"/>
              </a:ext>
            </a:extLst>
          </p:cNvPr>
          <p:cNvPicPr>
            <a:picLocks noChangeAspect="1"/>
          </p:cNvPicPr>
          <p:nvPr/>
        </p:nvPicPr>
        <p:blipFill>
          <a:blip r:embed="rId3"/>
          <a:stretch>
            <a:fillRect/>
          </a:stretch>
        </p:blipFill>
        <p:spPr>
          <a:xfrm>
            <a:off x="8153001" y="2552204"/>
            <a:ext cx="1701714" cy="2268952"/>
          </a:xfrm>
          <a:prstGeom prst="rect">
            <a:avLst/>
          </a:prstGeom>
        </p:spPr>
      </p:pic>
      <p:pic>
        <p:nvPicPr>
          <p:cNvPr id="8" name="Picture 7">
            <a:extLst>
              <a:ext uri="{FF2B5EF4-FFF2-40B4-BE49-F238E27FC236}">
                <a16:creationId xmlns:a16="http://schemas.microsoft.com/office/drawing/2014/main" id="{8FB9F9B2-7B69-1848-AACE-907FAFC5D787}"/>
              </a:ext>
            </a:extLst>
          </p:cNvPr>
          <p:cNvPicPr/>
          <p:nvPr/>
        </p:nvPicPr>
        <p:blipFill>
          <a:blip r:embed="rId4">
            <a:extLst>
              <a:ext uri="{28A0092B-C50C-407E-A947-70E740481C1C}">
                <a14:useLocalDpi xmlns:a14="http://schemas.microsoft.com/office/drawing/2010/main" val="0"/>
              </a:ext>
            </a:extLst>
          </a:blip>
          <a:stretch>
            <a:fillRect/>
          </a:stretch>
        </p:blipFill>
        <p:spPr>
          <a:xfrm>
            <a:off x="5067937" y="2979850"/>
            <a:ext cx="2641194" cy="1868347"/>
          </a:xfrm>
          <a:prstGeom prst="rect">
            <a:avLst/>
          </a:prstGeom>
        </p:spPr>
      </p:pic>
      <p:pic>
        <p:nvPicPr>
          <p:cNvPr id="9" name="Picture 8">
            <a:extLst>
              <a:ext uri="{FF2B5EF4-FFF2-40B4-BE49-F238E27FC236}">
                <a16:creationId xmlns:a16="http://schemas.microsoft.com/office/drawing/2014/main" id="{DD36F314-1E80-0F4D-AA21-923BD8459DDE}"/>
              </a:ext>
            </a:extLst>
          </p:cNvPr>
          <p:cNvPicPr/>
          <p:nvPr/>
        </p:nvPicPr>
        <p:blipFill>
          <a:blip r:embed="rId5">
            <a:extLst>
              <a:ext uri="{28A0092B-C50C-407E-A947-70E740481C1C}">
                <a14:useLocalDpi xmlns:a14="http://schemas.microsoft.com/office/drawing/2010/main" val="0"/>
              </a:ext>
            </a:extLst>
          </a:blip>
          <a:stretch>
            <a:fillRect/>
          </a:stretch>
        </p:blipFill>
        <p:spPr>
          <a:xfrm>
            <a:off x="6112058" y="5004729"/>
            <a:ext cx="2891800" cy="1714780"/>
          </a:xfrm>
          <a:prstGeom prst="rect">
            <a:avLst/>
          </a:prstGeom>
        </p:spPr>
      </p:pic>
    </p:spTree>
    <p:extLst>
      <p:ext uri="{BB962C8B-B14F-4D97-AF65-F5344CB8AC3E}">
        <p14:creationId xmlns:p14="http://schemas.microsoft.com/office/powerpoint/2010/main" val="495504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1ABA-B144-D944-A023-EE4EA0BC8950}"/>
              </a:ext>
            </a:extLst>
          </p:cNvPr>
          <p:cNvSpPr>
            <a:spLocks noGrp="1"/>
          </p:cNvSpPr>
          <p:nvPr>
            <p:ph type="title"/>
          </p:nvPr>
        </p:nvSpPr>
        <p:spPr>
          <a:xfrm>
            <a:off x="838200" y="209850"/>
            <a:ext cx="10515600" cy="1325563"/>
          </a:xfrm>
        </p:spPr>
        <p:txBody>
          <a:bodyPr/>
          <a:lstStyle/>
          <a:p>
            <a:pPr algn="ctr"/>
            <a:r>
              <a:rPr lang="en-US" b="1" dirty="0"/>
              <a:t>Nebraska VR/ATP Success Story</a:t>
            </a:r>
          </a:p>
        </p:txBody>
      </p:sp>
      <p:sp>
        <p:nvSpPr>
          <p:cNvPr id="6" name="Content Placeholder 5">
            <a:extLst>
              <a:ext uri="{FF2B5EF4-FFF2-40B4-BE49-F238E27FC236}">
                <a16:creationId xmlns:a16="http://schemas.microsoft.com/office/drawing/2014/main" id="{540C4699-F854-2A47-A881-1E22206333CA}"/>
              </a:ext>
            </a:extLst>
          </p:cNvPr>
          <p:cNvSpPr>
            <a:spLocks noGrp="1"/>
          </p:cNvSpPr>
          <p:nvPr>
            <p:ph idx="1"/>
          </p:nvPr>
        </p:nvSpPr>
        <p:spPr>
          <a:xfrm>
            <a:off x="5457825" y="1400175"/>
            <a:ext cx="5895975" cy="4776787"/>
          </a:xfrm>
        </p:spPr>
        <p:txBody>
          <a:bodyPr>
            <a:normAutofit fontScale="25000" lnSpcReduction="20000"/>
          </a:bodyPr>
          <a:lstStyle/>
          <a:p>
            <a:pPr marL="0" indent="0" algn="ctr">
              <a:buNone/>
            </a:pPr>
            <a:r>
              <a:rPr lang="en-US" sz="8800" dirty="0"/>
              <a:t>Christian is a student working with Nebraska VR through Pre-Employment Transition Services. He was in need of a new manual wheelchair to use at home and transport himself to and from school.  He has a power wheelchair at school, but it can not fit in his home.  The old manual wheelchair he was using was in poor condition and was a safety concern as it no longer had anti-tippers on the back and other important features.   Insurance would not help with a new manual wheelchair as they purchased the new power wheelchair, so the family completed a Service and Device Application through ATP.  They were eligible for the Enrichment Foundation Grant since they live in Sarpy county and Christian was able to get a new manual wheelchair.  He also needed a grabber as he has difficulty reaching items higher up from his wheelchair.  There was a grabber available on the AT4ALL website through the Reuse Program he was given for free.</a:t>
            </a:r>
          </a:p>
          <a:p>
            <a:pPr marL="0" indent="0">
              <a:buNone/>
            </a:pPr>
            <a:endParaRPr lang="en-US" dirty="0"/>
          </a:p>
        </p:txBody>
      </p:sp>
      <p:pic>
        <p:nvPicPr>
          <p:cNvPr id="7" name="Picture 6">
            <a:extLst>
              <a:ext uri="{FF2B5EF4-FFF2-40B4-BE49-F238E27FC236}">
                <a16:creationId xmlns:a16="http://schemas.microsoft.com/office/drawing/2014/main" id="{F9D54BD7-1B47-A442-A934-91A86F5EC1E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57275" y="1400175"/>
            <a:ext cx="3771900" cy="4776788"/>
          </a:xfrm>
          <a:prstGeom prst="rect">
            <a:avLst/>
          </a:prstGeom>
        </p:spPr>
      </p:pic>
    </p:spTree>
    <p:extLst>
      <p:ext uri="{BB962C8B-B14F-4D97-AF65-F5344CB8AC3E}">
        <p14:creationId xmlns:p14="http://schemas.microsoft.com/office/powerpoint/2010/main" val="214735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182C8-CD66-2B48-938F-BFFD2CAB7083}"/>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rPr>
              <a:t>1989</a:t>
            </a:r>
            <a:endParaRPr lang="en-US" dirty="0">
              <a:solidFill>
                <a:srgbClr val="FFFFFF"/>
              </a:solidFill>
            </a:endParaRPr>
          </a:p>
        </p:txBody>
      </p:sp>
      <p:pic>
        <p:nvPicPr>
          <p:cNvPr id="5" name="Picture Placeholder 14">
            <a:extLst>
              <a:ext uri="{FF2B5EF4-FFF2-40B4-BE49-F238E27FC236}">
                <a16:creationId xmlns:a16="http://schemas.microsoft.com/office/drawing/2014/main" id="{AD4FFFDA-163B-864E-9A40-E9F528C79950}"/>
              </a:ext>
            </a:extLst>
          </p:cNvPr>
          <p:cNvPicPr>
            <a:picLocks noChangeAspect="1"/>
          </p:cNvPicPr>
          <p:nvPr/>
        </p:nvPicPr>
        <p:blipFill rotWithShape="1">
          <a:blip r:embed="rId2"/>
          <a:srcRect r="1" b="10129"/>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C471BAE-AAEF-2848-9FC9-7ACBB1C22BA0}"/>
              </a:ext>
            </a:extLst>
          </p:cNvPr>
          <p:cNvSpPr>
            <a:spLocks noGrp="1"/>
          </p:cNvSpPr>
          <p:nvPr>
            <p:ph idx="1"/>
          </p:nvPr>
        </p:nvSpPr>
        <p:spPr>
          <a:xfrm>
            <a:off x="7747686" y="568412"/>
            <a:ext cx="3920057" cy="5733534"/>
          </a:xfrm>
        </p:spPr>
        <p:txBody>
          <a:bodyPr anchor="ctr">
            <a:normAutofit/>
          </a:bodyPr>
          <a:lstStyle/>
          <a:p>
            <a:pPr marL="0" indent="0">
              <a:buNone/>
            </a:pPr>
            <a:r>
              <a:rPr lang="en-US" sz="3200" dirty="0">
                <a:solidFill>
                  <a:srgbClr val="FFFFFF"/>
                </a:solidFill>
              </a:rPr>
              <a:t>Nebraska VR applied for a grant to establish the Assistive Technology Project (ATP). </a:t>
            </a:r>
            <a:r>
              <a:rPr lang="en-US" sz="3200" b="1" dirty="0">
                <a:solidFill>
                  <a:srgbClr val="FFFFFF"/>
                </a:solidFill>
              </a:rPr>
              <a:t>Nebraska was one of the first nine states </a:t>
            </a:r>
            <a:r>
              <a:rPr lang="en-US" sz="3200" dirty="0">
                <a:solidFill>
                  <a:srgbClr val="FFFFFF"/>
                </a:solidFill>
              </a:rPr>
              <a:t>to be awarded funding from the Technology-Related Assistance Act of 1988. </a:t>
            </a:r>
          </a:p>
        </p:txBody>
      </p:sp>
    </p:spTree>
    <p:extLst>
      <p:ext uri="{BB962C8B-B14F-4D97-AF65-F5344CB8AC3E}">
        <p14:creationId xmlns:p14="http://schemas.microsoft.com/office/powerpoint/2010/main" val="1866056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91EF14-A5BC-A449-8344-2CAB9F73149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kern="1200" dirty="0">
                <a:solidFill>
                  <a:schemeClr val="bg1"/>
                </a:solidFill>
                <a:latin typeface="+mj-lt"/>
                <a:ea typeface="+mj-ea"/>
                <a:cs typeface="+mj-cs"/>
              </a:rPr>
              <a:t>AT4ALL</a:t>
            </a:r>
          </a:p>
        </p:txBody>
      </p:sp>
      <p:sp>
        <p:nvSpPr>
          <p:cNvPr id="5" name="Text Placeholder 4">
            <a:extLst>
              <a:ext uri="{FF2B5EF4-FFF2-40B4-BE49-F238E27FC236}">
                <a16:creationId xmlns:a16="http://schemas.microsoft.com/office/drawing/2014/main" id="{1991106C-6CEE-6B42-B15D-314948A55DF4}"/>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title="ATP 30th Anniversary Logo">
            <a:extLst>
              <a:ext uri="{FF2B5EF4-FFF2-40B4-BE49-F238E27FC236}">
                <a16:creationId xmlns:a16="http://schemas.microsoft.com/office/drawing/2014/main" id="{084E7367-78EE-AA43-A396-21FFF9022E49}"/>
              </a:ext>
            </a:extLst>
          </p:cNvPr>
          <p:cNvPicPr>
            <a:picLocks noChangeAspect="1"/>
          </p:cNvPicPr>
          <p:nvPr/>
        </p:nvPicPr>
        <p:blipFill>
          <a:blip r:embed="rId2"/>
          <a:stretch>
            <a:fillRect/>
          </a:stretch>
        </p:blipFill>
        <p:spPr>
          <a:xfrm>
            <a:off x="419382" y="1095418"/>
            <a:ext cx="4047843" cy="3298992"/>
          </a:xfrm>
          <a:prstGeom prst="rect">
            <a:avLst/>
          </a:prstGeom>
        </p:spPr>
      </p:pic>
    </p:spTree>
    <p:extLst>
      <p:ext uri="{BB962C8B-B14F-4D97-AF65-F5344CB8AC3E}">
        <p14:creationId xmlns:p14="http://schemas.microsoft.com/office/powerpoint/2010/main" val="1305286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56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2804-F6B0-2840-ACFE-44002A2F33BC}"/>
              </a:ext>
            </a:extLst>
          </p:cNvPr>
          <p:cNvSpPr>
            <a:spLocks noGrp="1"/>
          </p:cNvSpPr>
          <p:nvPr>
            <p:ph type="title"/>
          </p:nvPr>
        </p:nvSpPr>
        <p:spPr/>
        <p:txBody>
          <a:bodyPr/>
          <a:lstStyle/>
          <a:p>
            <a:r>
              <a:rPr lang="en-US" dirty="0"/>
              <a:t>AT4ALL.com			</a:t>
            </a:r>
          </a:p>
        </p:txBody>
      </p:sp>
      <p:sp>
        <p:nvSpPr>
          <p:cNvPr id="3" name="Text Placeholder 2">
            <a:extLst>
              <a:ext uri="{FF2B5EF4-FFF2-40B4-BE49-F238E27FC236}">
                <a16:creationId xmlns:a16="http://schemas.microsoft.com/office/drawing/2014/main" id="{6462C013-7909-544D-8976-FD45241B7A17}"/>
              </a:ext>
            </a:extLst>
          </p:cNvPr>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Demonstration and short-term loans</a:t>
            </a:r>
          </a:p>
          <a:p>
            <a:pPr marL="342900" indent="-342900">
              <a:buFont typeface="Arial" panose="020B0604020202020204" pitchFamily="34" charset="0"/>
              <a:buChar char="•"/>
            </a:pPr>
            <a:r>
              <a:rPr lang="en-US" dirty="0"/>
              <a:t>Used equipment for sale</a:t>
            </a:r>
          </a:p>
          <a:p>
            <a:pPr marL="342900" indent="-342900">
              <a:buFont typeface="Arial" panose="020B0604020202020204" pitchFamily="34" charset="0"/>
              <a:buChar char="•"/>
            </a:pPr>
            <a:r>
              <a:rPr lang="en-US" dirty="0"/>
              <a:t>Free donated items</a:t>
            </a:r>
          </a:p>
          <a:p>
            <a:pPr marL="342900" indent="-342900">
              <a:buFont typeface="Arial" panose="020B0604020202020204" pitchFamily="34" charset="0"/>
              <a:buChar char="•"/>
            </a:pPr>
            <a:r>
              <a:rPr lang="en-US" dirty="0"/>
              <a:t>List items to sell or donate</a:t>
            </a:r>
          </a:p>
          <a:p>
            <a:endParaRPr lang="en-US" dirty="0"/>
          </a:p>
        </p:txBody>
      </p:sp>
      <p:pic>
        <p:nvPicPr>
          <p:cNvPr id="4" name="Picture 3">
            <a:extLst>
              <a:ext uri="{FF2B5EF4-FFF2-40B4-BE49-F238E27FC236}">
                <a16:creationId xmlns:a16="http://schemas.microsoft.com/office/drawing/2014/main" id="{03692A2A-5D99-3542-99D4-1387FA3C7FC3}"/>
              </a:ext>
            </a:extLst>
          </p:cNvPr>
          <p:cNvPicPr>
            <a:picLocks noChangeAspect="1"/>
          </p:cNvPicPr>
          <p:nvPr/>
        </p:nvPicPr>
        <p:blipFill>
          <a:blip r:embed="rId2"/>
          <a:stretch>
            <a:fillRect/>
          </a:stretch>
        </p:blipFill>
        <p:spPr>
          <a:xfrm>
            <a:off x="8453581" y="1055688"/>
            <a:ext cx="2152353" cy="1997228"/>
          </a:xfrm>
          <a:prstGeom prst="rect">
            <a:avLst/>
          </a:prstGeom>
        </p:spPr>
      </p:pic>
    </p:spTree>
    <p:extLst>
      <p:ext uri="{BB962C8B-B14F-4D97-AF65-F5344CB8AC3E}">
        <p14:creationId xmlns:p14="http://schemas.microsoft.com/office/powerpoint/2010/main" val="4148398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91EF14-A5BC-A449-8344-2CAB9F73149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kern="1200" dirty="0" err="1">
                <a:solidFill>
                  <a:schemeClr val="bg1"/>
                </a:solidFill>
                <a:latin typeface="+mj-lt"/>
                <a:ea typeface="+mj-ea"/>
                <a:cs typeface="+mj-cs"/>
              </a:rPr>
              <a:t>ReUSE</a:t>
            </a:r>
            <a:r>
              <a:rPr lang="en-US" kern="1200" dirty="0">
                <a:solidFill>
                  <a:schemeClr val="bg1"/>
                </a:solidFill>
                <a:latin typeface="+mj-lt"/>
                <a:ea typeface="+mj-ea"/>
                <a:cs typeface="+mj-cs"/>
              </a:rPr>
              <a:t> Program</a:t>
            </a:r>
          </a:p>
        </p:txBody>
      </p:sp>
      <p:sp>
        <p:nvSpPr>
          <p:cNvPr id="5" name="Text Placeholder 4">
            <a:extLst>
              <a:ext uri="{FF2B5EF4-FFF2-40B4-BE49-F238E27FC236}">
                <a16:creationId xmlns:a16="http://schemas.microsoft.com/office/drawing/2014/main" id="{1991106C-6CEE-6B42-B15D-314948A55DF4}"/>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title="ATP 30th Anniversary Logo">
            <a:extLst>
              <a:ext uri="{FF2B5EF4-FFF2-40B4-BE49-F238E27FC236}">
                <a16:creationId xmlns:a16="http://schemas.microsoft.com/office/drawing/2014/main" id="{084E7367-78EE-AA43-A396-21FFF9022E49}"/>
              </a:ext>
            </a:extLst>
          </p:cNvPr>
          <p:cNvPicPr>
            <a:picLocks noChangeAspect="1"/>
          </p:cNvPicPr>
          <p:nvPr/>
        </p:nvPicPr>
        <p:blipFill>
          <a:blip r:embed="rId2"/>
          <a:stretch>
            <a:fillRect/>
          </a:stretch>
        </p:blipFill>
        <p:spPr>
          <a:xfrm>
            <a:off x="419382" y="1095418"/>
            <a:ext cx="4047843" cy="3298992"/>
          </a:xfrm>
          <a:prstGeom prst="rect">
            <a:avLst/>
          </a:prstGeom>
        </p:spPr>
      </p:pic>
    </p:spTree>
    <p:extLst>
      <p:ext uri="{BB962C8B-B14F-4D97-AF65-F5344CB8AC3E}">
        <p14:creationId xmlns:p14="http://schemas.microsoft.com/office/powerpoint/2010/main" val="554889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6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FEEF-704D-A547-B271-B424A8130C06}"/>
              </a:ext>
            </a:extLst>
          </p:cNvPr>
          <p:cNvSpPr>
            <a:spLocks noGrp="1"/>
          </p:cNvSpPr>
          <p:nvPr>
            <p:ph type="title"/>
          </p:nvPr>
        </p:nvSpPr>
        <p:spPr/>
        <p:txBody>
          <a:bodyPr/>
          <a:lstStyle/>
          <a:p>
            <a:r>
              <a:rPr lang="en-US" dirty="0" err="1"/>
              <a:t>ReUse</a:t>
            </a:r>
            <a:r>
              <a:rPr lang="en-US" dirty="0"/>
              <a:t> Network		</a:t>
            </a:r>
          </a:p>
        </p:txBody>
      </p:sp>
      <p:sp>
        <p:nvSpPr>
          <p:cNvPr id="3" name="Text Placeholder 2">
            <a:extLst>
              <a:ext uri="{FF2B5EF4-FFF2-40B4-BE49-F238E27FC236}">
                <a16:creationId xmlns:a16="http://schemas.microsoft.com/office/drawing/2014/main" id="{AE7C6ACA-2048-234D-B78A-70DE3EE57FB0}"/>
              </a:ext>
            </a:extLst>
          </p:cNvPr>
          <p:cNvSpPr>
            <a:spLocks noGrp="1"/>
          </p:cNvSpPr>
          <p:nvPr>
            <p:ph type="body" idx="1"/>
          </p:nvPr>
        </p:nvSpPr>
        <p:spPr/>
        <p:txBody>
          <a:bodyPr/>
          <a:lstStyle/>
          <a:p>
            <a:r>
              <a:rPr lang="en-US" dirty="0"/>
              <a:t>Reuse is the term used to refer to recycled, reused, or repaired durable medical equipment (DME), adapted devices, or assistive technology.</a:t>
            </a:r>
          </a:p>
        </p:txBody>
      </p:sp>
      <p:pic>
        <p:nvPicPr>
          <p:cNvPr id="4" name="Picture 3">
            <a:extLst>
              <a:ext uri="{FF2B5EF4-FFF2-40B4-BE49-F238E27FC236}">
                <a16:creationId xmlns:a16="http://schemas.microsoft.com/office/drawing/2014/main" id="{DF3EC19C-98F2-9249-94C2-861BCE89350F}"/>
              </a:ext>
            </a:extLst>
          </p:cNvPr>
          <p:cNvPicPr>
            <a:picLocks noChangeAspect="1"/>
          </p:cNvPicPr>
          <p:nvPr/>
        </p:nvPicPr>
        <p:blipFill>
          <a:blip r:embed="rId2"/>
          <a:stretch>
            <a:fillRect/>
          </a:stretch>
        </p:blipFill>
        <p:spPr>
          <a:xfrm>
            <a:off x="9195707" y="441779"/>
            <a:ext cx="2324100" cy="2120900"/>
          </a:xfrm>
          <a:prstGeom prst="rect">
            <a:avLst/>
          </a:prstGeom>
          <a:gradFill flip="none" rotWithShape="1">
            <a:gsLst>
              <a:gs pos="0">
                <a:schemeClr val="accent5">
                  <a:lumMod val="0"/>
                  <a:lumOff val="100000"/>
                </a:schemeClr>
              </a:gs>
              <a:gs pos="45000">
                <a:schemeClr val="accent5">
                  <a:lumMod val="0"/>
                  <a:lumOff val="100000"/>
                </a:schemeClr>
              </a:gs>
              <a:gs pos="100000">
                <a:schemeClr val="accent5">
                  <a:lumMod val="100000"/>
                </a:schemeClr>
              </a:gs>
            </a:gsLst>
            <a:path path="circle">
              <a:fillToRect l="50000" t="-80000" r="50000" b="180000"/>
            </a:path>
            <a:tileRect/>
          </a:gradFill>
        </p:spPr>
      </p:pic>
    </p:spTree>
    <p:extLst>
      <p:ext uri="{BB962C8B-B14F-4D97-AF65-F5344CB8AC3E}">
        <p14:creationId xmlns:p14="http://schemas.microsoft.com/office/powerpoint/2010/main" val="3610325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6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1649-CAC9-8441-98E5-4DF92B2C7D86}"/>
              </a:ext>
            </a:extLst>
          </p:cNvPr>
          <p:cNvSpPr>
            <a:spLocks noGrp="1"/>
          </p:cNvSpPr>
          <p:nvPr>
            <p:ph type="title"/>
          </p:nvPr>
        </p:nvSpPr>
        <p:spPr/>
        <p:txBody>
          <a:bodyPr/>
          <a:lstStyle/>
          <a:p>
            <a:r>
              <a:rPr lang="en-US" dirty="0" err="1"/>
              <a:t>ReUse</a:t>
            </a:r>
            <a:r>
              <a:rPr lang="en-US" dirty="0"/>
              <a:t> Partners</a:t>
            </a:r>
          </a:p>
        </p:txBody>
      </p:sp>
      <p:sp>
        <p:nvSpPr>
          <p:cNvPr id="3" name="Text Placeholder 2">
            <a:extLst>
              <a:ext uri="{FF2B5EF4-FFF2-40B4-BE49-F238E27FC236}">
                <a16:creationId xmlns:a16="http://schemas.microsoft.com/office/drawing/2014/main" id="{0E0E179D-194B-5E44-83BB-B2911B96AD80}"/>
              </a:ext>
            </a:extLst>
          </p:cNvPr>
          <p:cNvSpPr>
            <a:spLocks noGrp="1"/>
          </p:cNvSpPr>
          <p:nvPr>
            <p:ph sz="half" idx="1"/>
          </p:nvPr>
        </p:nvSpPr>
        <p:spPr/>
        <p:txBody>
          <a:bodyPr>
            <a:normAutofit lnSpcReduction="10000"/>
          </a:bodyPr>
          <a:lstStyle/>
          <a:p>
            <a:pPr marL="342900" indent="-342900">
              <a:buFont typeface="Arial" panose="020B0604020202020204" pitchFamily="34" charset="0"/>
              <a:buChar char="•"/>
            </a:pPr>
            <a:r>
              <a:rPr lang="en-US" dirty="0"/>
              <a:t>Independence Rising</a:t>
            </a:r>
          </a:p>
          <a:p>
            <a:pPr marL="342900" indent="-342900">
              <a:buFont typeface="Arial" panose="020B0604020202020204" pitchFamily="34" charset="0"/>
              <a:buChar char="•"/>
            </a:pPr>
            <a:r>
              <a:rPr lang="en-US" dirty="0"/>
              <a:t>Nebraska </a:t>
            </a:r>
            <a:r>
              <a:rPr lang="en-US" dirty="0" err="1"/>
              <a:t>Agrability</a:t>
            </a:r>
            <a:endParaRPr lang="en-US" dirty="0"/>
          </a:p>
          <a:p>
            <a:pPr marL="342900" indent="-342900">
              <a:buFont typeface="Arial" panose="020B0604020202020204" pitchFamily="34" charset="0"/>
              <a:buChar char="•"/>
            </a:pPr>
            <a:r>
              <a:rPr lang="en-US" dirty="0" err="1"/>
              <a:t>LoHD</a:t>
            </a:r>
            <a:endParaRPr lang="en-US" dirty="0"/>
          </a:p>
          <a:p>
            <a:pPr marL="342900" indent="-342900">
              <a:buFont typeface="Arial" panose="020B0604020202020204" pitchFamily="34" charset="0"/>
              <a:buChar char="•"/>
            </a:pPr>
            <a:r>
              <a:rPr lang="en-US" dirty="0"/>
              <a:t>Aging </a:t>
            </a:r>
            <a:r>
              <a:rPr lang="en-US" dirty="0" err="1"/>
              <a:t>Parners</a:t>
            </a:r>
            <a:endParaRPr lang="en-US" dirty="0"/>
          </a:p>
          <a:p>
            <a:pPr marL="342900" indent="-342900">
              <a:buFont typeface="Arial" panose="020B0604020202020204" pitchFamily="34" charset="0"/>
              <a:buChar char="•"/>
            </a:pPr>
            <a:r>
              <a:rPr lang="en-US" dirty="0"/>
              <a:t>Chrissy’s Closet</a:t>
            </a:r>
          </a:p>
          <a:p>
            <a:pPr marL="342900" indent="-342900">
              <a:buFont typeface="Arial" panose="020B0604020202020204" pitchFamily="34" charset="0"/>
              <a:buChar char="•"/>
            </a:pPr>
            <a:r>
              <a:rPr lang="en-US" dirty="0"/>
              <a:t>Lincoln E.D. Connections</a:t>
            </a:r>
          </a:p>
          <a:p>
            <a:pPr marL="342900" indent="-342900">
              <a:buFont typeface="Arial" panose="020B0604020202020204" pitchFamily="34" charset="0"/>
              <a:buChar char="•"/>
            </a:pPr>
            <a:r>
              <a:rPr lang="en-US" dirty="0"/>
              <a:t>Catholic Social Services</a:t>
            </a:r>
          </a:p>
          <a:p>
            <a:pPr marL="342900" indent="-342900">
              <a:buFont typeface="Arial" panose="020B0604020202020204" pitchFamily="34" charset="0"/>
              <a:buChar char="•"/>
            </a:pPr>
            <a:r>
              <a:rPr lang="en-US" dirty="0"/>
              <a:t>Blue Rivers Area Agency on Aging</a:t>
            </a:r>
          </a:p>
          <a:p>
            <a:pPr marL="342900" indent="-342900">
              <a:buFont typeface="Arial" panose="020B0604020202020204" pitchFamily="34" charset="0"/>
              <a:buChar char="•"/>
            </a:pPr>
            <a:endParaRPr lang="en-US" dirty="0"/>
          </a:p>
          <a:p>
            <a:endParaRPr lang="en-US" dirty="0"/>
          </a:p>
        </p:txBody>
      </p:sp>
      <p:sp>
        <p:nvSpPr>
          <p:cNvPr id="4" name="Content Placeholder 3">
            <a:extLst>
              <a:ext uri="{FF2B5EF4-FFF2-40B4-BE49-F238E27FC236}">
                <a16:creationId xmlns:a16="http://schemas.microsoft.com/office/drawing/2014/main" id="{1EBC383B-553E-624F-9D9A-14352423728B}"/>
              </a:ext>
            </a:extLst>
          </p:cNvPr>
          <p:cNvSpPr>
            <a:spLocks noGrp="1"/>
          </p:cNvSpPr>
          <p:nvPr>
            <p:ph sz="half" idx="2"/>
          </p:nvPr>
        </p:nvSpPr>
        <p:spPr/>
        <p:txBody>
          <a:bodyPr>
            <a:normAutofit lnSpcReduction="10000"/>
          </a:bodyPr>
          <a:lstStyle/>
          <a:p>
            <a:r>
              <a:rPr lang="en-US" dirty="0"/>
              <a:t>ALS in the Heartland</a:t>
            </a:r>
          </a:p>
          <a:p>
            <a:r>
              <a:rPr lang="en-US" dirty="0"/>
              <a:t>HELP Adult Services</a:t>
            </a:r>
          </a:p>
          <a:p>
            <a:r>
              <a:rPr lang="en-US" dirty="0"/>
              <a:t>Mobility Equipment Restoration</a:t>
            </a:r>
          </a:p>
          <a:p>
            <a:r>
              <a:rPr lang="en-US" dirty="0"/>
              <a:t>Muscular Dystrophy Assoc.</a:t>
            </a:r>
          </a:p>
          <a:p>
            <a:r>
              <a:rPr lang="en-US" dirty="0" err="1"/>
              <a:t>Nanopac</a:t>
            </a:r>
            <a:endParaRPr lang="en-US" dirty="0"/>
          </a:p>
        </p:txBody>
      </p:sp>
    </p:spTree>
    <p:extLst>
      <p:ext uri="{BB962C8B-B14F-4D97-AF65-F5344CB8AC3E}">
        <p14:creationId xmlns:p14="http://schemas.microsoft.com/office/powerpoint/2010/main" val="2008304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6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82C7-03C8-EB45-A955-A7EE7DFFCD7C}"/>
              </a:ext>
            </a:extLst>
          </p:cNvPr>
          <p:cNvSpPr>
            <a:spLocks noGrp="1"/>
          </p:cNvSpPr>
          <p:nvPr>
            <p:ph type="ctrTitle"/>
          </p:nvPr>
        </p:nvSpPr>
        <p:spPr>
          <a:xfrm>
            <a:off x="1524000" y="-657451"/>
            <a:ext cx="9144000" cy="2387600"/>
          </a:xfrm>
        </p:spPr>
        <p:txBody>
          <a:bodyPr/>
          <a:lstStyle/>
          <a:p>
            <a:r>
              <a:rPr lang="en-US" dirty="0"/>
              <a:t>Success Story</a:t>
            </a:r>
          </a:p>
        </p:txBody>
      </p:sp>
      <p:sp>
        <p:nvSpPr>
          <p:cNvPr id="5" name="Subtitle 4">
            <a:extLst>
              <a:ext uri="{FF2B5EF4-FFF2-40B4-BE49-F238E27FC236}">
                <a16:creationId xmlns:a16="http://schemas.microsoft.com/office/drawing/2014/main" id="{123CAF01-DD25-7B46-928B-128F356BC508}"/>
              </a:ext>
            </a:extLst>
          </p:cNvPr>
          <p:cNvSpPr>
            <a:spLocks noGrp="1"/>
          </p:cNvSpPr>
          <p:nvPr>
            <p:ph type="subTitle" idx="1"/>
          </p:nvPr>
        </p:nvSpPr>
        <p:spPr>
          <a:xfrm>
            <a:off x="604157" y="1730149"/>
            <a:ext cx="10063843" cy="4572680"/>
          </a:xfrm>
        </p:spPr>
        <p:txBody>
          <a:bodyPr>
            <a:normAutofit fontScale="92500" lnSpcReduction="20000"/>
          </a:bodyPr>
          <a:lstStyle/>
          <a:p>
            <a:r>
              <a:rPr lang="en-US" dirty="0"/>
              <a:t>ATP’s Reuse Program Coordinator was contacted by a staff person from Habitat from Humanity. Outside one of the homes the organization was demolishing was a vertical platform lift that had been left behind. Local vendors did not request it's return, and approved using it for another project. Weeks later ATP was contacted by the mother of a young veteran receiving medical care at a local Rehabilitation Hospital in another town an hours drive away. The discharge plan was for the veteran to return home to live in his parent's house and the family was working with the VA to identify permanent entrance modifications. Plans included a ramp in the front of the house but this was going to take time. As the holiday season was approaching, the mother had her own goals to bring her son home. The veteran's doctors would not release him from the hospital until there were two safe exits from the home. </a:t>
            </a:r>
          </a:p>
          <a:p>
            <a:r>
              <a:rPr lang="en-US" dirty="0"/>
              <a:t> </a:t>
            </a:r>
          </a:p>
          <a:p>
            <a:r>
              <a:rPr lang="en-US" dirty="0"/>
              <a:t>A 12 foot ramp was loaned to the family for the front entrance while they awaited VA funding for a permanent ramp installation. The Program Coordinator connected the mother with the staff at Habitat for Humanity to discuss the exchange of the vertical lift. With the help of handy friends of the family, the lift was installed in the garage entrance to the home. The veteran was able to return home for the holidays, remain home, and continue outpatient rehabilitation at a local hospital. </a:t>
            </a:r>
          </a:p>
          <a:p>
            <a:endParaRPr lang="en-US" dirty="0"/>
          </a:p>
        </p:txBody>
      </p:sp>
    </p:spTree>
    <p:extLst>
      <p:ext uri="{BB962C8B-B14F-4D97-AF65-F5344CB8AC3E}">
        <p14:creationId xmlns:p14="http://schemas.microsoft.com/office/powerpoint/2010/main" val="62648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752B3C-807F-F949-A8A8-C7DAF4BB214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b="1" dirty="0"/>
              <a:t>1998</a:t>
            </a:r>
            <a:endParaRPr lang="en-US" sz="2800" dirty="0"/>
          </a:p>
        </p:txBody>
      </p:sp>
      <p:sp>
        <p:nvSpPr>
          <p:cNvPr id="3" name="Content Placeholder 2">
            <a:extLst>
              <a:ext uri="{FF2B5EF4-FFF2-40B4-BE49-F238E27FC236}">
                <a16:creationId xmlns:a16="http://schemas.microsoft.com/office/drawing/2014/main" id="{68565BC6-28C3-0148-8018-067363171189}"/>
              </a:ext>
            </a:extLst>
          </p:cNvPr>
          <p:cNvSpPr>
            <a:spLocks noGrp="1"/>
          </p:cNvSpPr>
          <p:nvPr>
            <p:ph idx="1"/>
          </p:nvPr>
        </p:nvSpPr>
        <p:spPr>
          <a:xfrm>
            <a:off x="643468" y="2638043"/>
            <a:ext cx="3363974" cy="3415623"/>
          </a:xfrm>
        </p:spPr>
        <p:txBody>
          <a:bodyPr>
            <a:normAutofit lnSpcReduction="10000"/>
          </a:bodyPr>
          <a:lstStyle/>
          <a:p>
            <a:pPr marL="0" indent="0">
              <a:buNone/>
            </a:pPr>
            <a:r>
              <a:rPr lang="en-US" sz="2400" dirty="0"/>
              <a:t>ATP’s name changed from </a:t>
            </a:r>
            <a:r>
              <a:rPr lang="en-US" sz="2400" b="1" dirty="0"/>
              <a:t>Project to Partnership </a:t>
            </a:r>
            <a:r>
              <a:rPr lang="en-US" sz="2400" dirty="0"/>
              <a:t>to represent the unique collaboration that began and continues today with Nebraska VR, Nebraska Health and Human Services, Nebraska Department of Education, and others.</a:t>
            </a:r>
            <a:br>
              <a:rPr lang="en-US" sz="2400" dirty="0"/>
            </a:br>
            <a:endParaRPr lang="en-US" sz="2400" dirty="0"/>
          </a:p>
        </p:txBody>
      </p:sp>
      <p:pic>
        <p:nvPicPr>
          <p:cNvPr id="4" name="Picture Placeholder 14">
            <a:extLst>
              <a:ext uri="{FF2B5EF4-FFF2-40B4-BE49-F238E27FC236}">
                <a16:creationId xmlns:a16="http://schemas.microsoft.com/office/drawing/2014/main" id="{533AAF72-AC7C-7249-87BA-F39828C3C529}"/>
              </a:ext>
            </a:extLst>
          </p:cNvPr>
          <p:cNvPicPr>
            <a:picLocks noChangeAspect="1"/>
          </p:cNvPicPr>
          <p:nvPr/>
        </p:nvPicPr>
        <p:blipFill>
          <a:blip r:embed="rId2"/>
          <a:stretch>
            <a:fillRect/>
          </a:stretch>
        </p:blipFill>
        <p:spPr>
          <a:xfrm>
            <a:off x="5297763" y="676363"/>
            <a:ext cx="6250769" cy="5344407"/>
          </a:xfrm>
          <a:prstGeom prst="rect">
            <a:avLst/>
          </a:prstGeom>
        </p:spPr>
      </p:pic>
    </p:spTree>
    <p:extLst>
      <p:ext uri="{BB962C8B-B14F-4D97-AF65-F5344CB8AC3E}">
        <p14:creationId xmlns:p14="http://schemas.microsoft.com/office/powerpoint/2010/main" val="170213016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71A1-5F7D-2043-9F98-170CEF3736D8}"/>
              </a:ext>
            </a:extLst>
          </p:cNvPr>
          <p:cNvSpPr>
            <a:spLocks noGrp="1"/>
          </p:cNvSpPr>
          <p:nvPr>
            <p:ph type="title"/>
          </p:nvPr>
        </p:nvSpPr>
        <p:spPr>
          <a:xfrm>
            <a:off x="499866" y="3818837"/>
            <a:ext cx="11000834" cy="2452687"/>
          </a:xfrm>
        </p:spPr>
        <p:txBody>
          <a:bodyPr anchor="ctr">
            <a:normAutofit/>
          </a:bodyPr>
          <a:lstStyle/>
          <a:p>
            <a:r>
              <a:rPr lang="en-US" sz="3600" dirty="0"/>
              <a:t>The Partnership makes independent living possible at home, school, and work by helping Nebraskans access and use equipment and modifications through a single point of entry.</a:t>
            </a:r>
          </a:p>
        </p:txBody>
      </p:sp>
      <p:pic>
        <p:nvPicPr>
          <p:cNvPr id="4" name="Picture 3">
            <a:extLst>
              <a:ext uri="{FF2B5EF4-FFF2-40B4-BE49-F238E27FC236}">
                <a16:creationId xmlns:a16="http://schemas.microsoft.com/office/drawing/2014/main" id="{91F90CFE-A919-6F48-9BBB-4237F3C87820}"/>
              </a:ext>
            </a:extLst>
          </p:cNvPr>
          <p:cNvPicPr>
            <a:picLocks noChangeAspect="1"/>
          </p:cNvPicPr>
          <p:nvPr/>
        </p:nvPicPr>
        <p:blipFill rotWithShape="1">
          <a:blip r:embed="rId2"/>
          <a:srcRect l="16658" t="-723" r="13897" b="-725"/>
          <a:stretch/>
        </p:blipFill>
        <p:spPr>
          <a:xfrm>
            <a:off x="20" y="-37698"/>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425805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3670-05B1-5F4A-A4A6-E362279A4382}"/>
              </a:ext>
            </a:extLst>
          </p:cNvPr>
          <p:cNvSpPr>
            <a:spLocks noGrp="1"/>
          </p:cNvSpPr>
          <p:nvPr>
            <p:ph type="title"/>
          </p:nvPr>
        </p:nvSpPr>
        <p:spPr>
          <a:xfrm>
            <a:off x="5305610" y="168738"/>
            <a:ext cx="6274590" cy="5383649"/>
          </a:xfrm>
          <a:noFill/>
        </p:spPr>
        <p:txBody>
          <a:bodyPr vert="horz" lIns="91440" tIns="45720" rIns="91440" bIns="45720" rtlCol="0" anchor="b">
            <a:normAutofit fontScale="90000"/>
          </a:bodyPr>
          <a:lstStyle/>
          <a:p>
            <a:r>
              <a:rPr lang="en-US" sz="3600" i="1" dirty="0"/>
              <a:t>“The outcome of the Partnership is the availability of assistive technology services to individuals of all ages and disabilities. Much credit needs to be given to the state agencies and organizations who had the vision and courage to change the status quo in an effort to provide better services to persons with disabilities in Nebraska.”</a:t>
            </a:r>
            <a:endParaRPr lang="en-US" sz="3600" dirty="0"/>
          </a:p>
        </p:txBody>
      </p:sp>
      <p:pic>
        <p:nvPicPr>
          <p:cNvPr id="4" name="Picture 3" descr="A person wearing a suit and tie smiling at the camera&#10;&#10;Description automatically generated">
            <a:extLst>
              <a:ext uri="{FF2B5EF4-FFF2-40B4-BE49-F238E27FC236}">
                <a16:creationId xmlns:a16="http://schemas.microsoft.com/office/drawing/2014/main" id="{60B41809-9370-714D-B4C7-66A864DE3395}"/>
              </a:ext>
            </a:extLst>
          </p:cNvPr>
          <p:cNvPicPr>
            <a:picLocks noChangeAspect="1"/>
          </p:cNvPicPr>
          <p:nvPr/>
        </p:nvPicPr>
        <p:blipFill rotWithShape="1">
          <a:blip r:embed="rId2"/>
          <a:srcRect l="9511"/>
          <a:stretch/>
        </p:blipFill>
        <p:spPr>
          <a:xfrm>
            <a:off x="1" y="10"/>
            <a:ext cx="4654296" cy="6857990"/>
          </a:xfrm>
          <a:prstGeom prst="rect">
            <a:avLst/>
          </a:prstGeom>
        </p:spPr>
      </p:pic>
      <p:sp>
        <p:nvSpPr>
          <p:cNvPr id="5" name="TextBox 4">
            <a:extLst>
              <a:ext uri="{FF2B5EF4-FFF2-40B4-BE49-F238E27FC236}">
                <a16:creationId xmlns:a16="http://schemas.microsoft.com/office/drawing/2014/main" id="{FF683E90-6247-6845-B305-CF2C4EAFC8A5}"/>
              </a:ext>
            </a:extLst>
          </p:cNvPr>
          <p:cNvSpPr txBox="1"/>
          <p:nvPr/>
        </p:nvSpPr>
        <p:spPr>
          <a:xfrm>
            <a:off x="8442905" y="6183983"/>
            <a:ext cx="3530967" cy="369332"/>
          </a:xfrm>
          <a:prstGeom prst="rect">
            <a:avLst/>
          </a:prstGeom>
          <a:noFill/>
        </p:spPr>
        <p:txBody>
          <a:bodyPr wrap="none" rtlCol="0">
            <a:spAutoFit/>
          </a:bodyPr>
          <a:lstStyle/>
          <a:p>
            <a:r>
              <a:rPr lang="en-US" dirty="0"/>
              <a:t>- Mark Schultz, Former ATP Director</a:t>
            </a:r>
          </a:p>
        </p:txBody>
      </p:sp>
    </p:spTree>
    <p:extLst>
      <p:ext uri="{BB962C8B-B14F-4D97-AF65-F5344CB8AC3E}">
        <p14:creationId xmlns:p14="http://schemas.microsoft.com/office/powerpoint/2010/main" val="240923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CECA-F165-7F4E-8189-BBF714DA11AA}"/>
              </a:ext>
            </a:extLst>
          </p:cNvPr>
          <p:cNvSpPr>
            <a:spLocks noGrp="1"/>
          </p:cNvSpPr>
          <p:nvPr>
            <p:ph type="title"/>
          </p:nvPr>
        </p:nvSpPr>
        <p:spPr>
          <a:xfrm>
            <a:off x="481013" y="327025"/>
            <a:ext cx="5175069" cy="3952743"/>
          </a:xfrm>
        </p:spPr>
        <p:txBody>
          <a:bodyPr anchor="ctr">
            <a:normAutofit/>
          </a:bodyPr>
          <a:lstStyle/>
          <a:p>
            <a:r>
              <a:rPr lang="en-US" sz="5400" b="1" dirty="0"/>
              <a:t>Technology </a:t>
            </a:r>
            <a:br>
              <a:rPr lang="en-US" sz="5400" b="1" dirty="0"/>
            </a:br>
            <a:r>
              <a:rPr lang="en-US" sz="5400" b="1" dirty="0"/>
              <a:t>with a Purpose</a:t>
            </a:r>
            <a:endParaRPr lang="en-US" sz="5400" dirty="0"/>
          </a:p>
        </p:txBody>
      </p:sp>
      <p:sp>
        <p:nvSpPr>
          <p:cNvPr id="3" name="Content Placeholder 2">
            <a:extLst>
              <a:ext uri="{FF2B5EF4-FFF2-40B4-BE49-F238E27FC236}">
                <a16:creationId xmlns:a16="http://schemas.microsoft.com/office/drawing/2014/main" id="{0424FC28-D4AA-864E-B4ED-B1BC1029EF52}"/>
              </a:ext>
            </a:extLst>
          </p:cNvPr>
          <p:cNvSpPr>
            <a:spLocks noGrp="1"/>
          </p:cNvSpPr>
          <p:nvPr>
            <p:ph idx="1"/>
          </p:nvPr>
        </p:nvSpPr>
        <p:spPr>
          <a:xfrm>
            <a:off x="6721311" y="327025"/>
            <a:ext cx="4988084" cy="6224603"/>
          </a:xfrm>
        </p:spPr>
        <p:txBody>
          <a:bodyPr anchor="ctr">
            <a:normAutofit/>
          </a:bodyPr>
          <a:lstStyle/>
          <a:p>
            <a:pPr marL="0" indent="0">
              <a:buNone/>
            </a:pPr>
            <a:r>
              <a:rPr lang="en-US" sz="2400" dirty="0"/>
              <a:t>ATP’s seamless services across programs has a resulted in less duplication and made it possible for individuals with disabilities, professionals, employers, and educators to: </a:t>
            </a:r>
          </a:p>
          <a:p>
            <a:r>
              <a:rPr lang="en-US" sz="2400" dirty="0"/>
              <a:t>connect with experienced staff to assess what is needed; </a:t>
            </a:r>
          </a:p>
          <a:p>
            <a:r>
              <a:rPr lang="en-US" sz="2400" dirty="0"/>
              <a:t>identify the best solution available; </a:t>
            </a:r>
          </a:p>
          <a:p>
            <a:r>
              <a:rPr lang="en-US" sz="2400" dirty="0"/>
              <a:t>experiment before purchase with an equipment loan; </a:t>
            </a:r>
          </a:p>
          <a:p>
            <a:r>
              <a:rPr lang="en-US" sz="2400" dirty="0"/>
              <a:t>learn from training; </a:t>
            </a:r>
          </a:p>
          <a:p>
            <a:r>
              <a:rPr lang="en-US" sz="2400" dirty="0"/>
              <a:t>research funding possibilities; </a:t>
            </a:r>
          </a:p>
          <a:p>
            <a:r>
              <a:rPr lang="en-US" sz="2400" dirty="0"/>
              <a:t>and access used equipment.</a:t>
            </a:r>
          </a:p>
          <a:p>
            <a:endParaRPr lang="en-US" sz="2400" dirty="0"/>
          </a:p>
        </p:txBody>
      </p:sp>
      <p:pic>
        <p:nvPicPr>
          <p:cNvPr id="4" name="Picture 3">
            <a:extLst>
              <a:ext uri="{FF2B5EF4-FFF2-40B4-BE49-F238E27FC236}">
                <a16:creationId xmlns:a16="http://schemas.microsoft.com/office/drawing/2014/main" id="{DFD2CF29-0B06-B042-8651-A3435E2A5418}"/>
              </a:ext>
            </a:extLst>
          </p:cNvPr>
          <p:cNvPicPr>
            <a:picLocks noChangeAspect="1"/>
          </p:cNvPicPr>
          <p:nvPr/>
        </p:nvPicPr>
        <p:blipFill rotWithShape="1">
          <a:blip r:embed="rId2"/>
          <a:srcRect l="3124" r="1" b="1"/>
          <a:stretch/>
        </p:blipFill>
        <p:spPr>
          <a:xfrm>
            <a:off x="-74640" y="4703303"/>
            <a:ext cx="6579135" cy="2212851"/>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46586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91EF14-A5BC-A449-8344-2CAB9F73149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kern="1200" dirty="0">
                <a:solidFill>
                  <a:schemeClr val="bg1"/>
                </a:solidFill>
                <a:latin typeface="+mj-lt"/>
                <a:ea typeface="+mj-ea"/>
                <a:cs typeface="+mj-cs"/>
              </a:rPr>
              <a:t>HHS Partnership</a:t>
            </a:r>
          </a:p>
        </p:txBody>
      </p:sp>
      <p:sp>
        <p:nvSpPr>
          <p:cNvPr id="5" name="Text Placeholder 4">
            <a:extLst>
              <a:ext uri="{FF2B5EF4-FFF2-40B4-BE49-F238E27FC236}">
                <a16:creationId xmlns:a16="http://schemas.microsoft.com/office/drawing/2014/main" id="{1991106C-6CEE-6B42-B15D-314948A55DF4}"/>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title="ATP 30th Anniversary Logo">
            <a:extLst>
              <a:ext uri="{FF2B5EF4-FFF2-40B4-BE49-F238E27FC236}">
                <a16:creationId xmlns:a16="http://schemas.microsoft.com/office/drawing/2014/main" id="{084E7367-78EE-AA43-A396-21FFF9022E49}"/>
              </a:ext>
            </a:extLst>
          </p:cNvPr>
          <p:cNvPicPr>
            <a:picLocks noChangeAspect="1"/>
          </p:cNvPicPr>
          <p:nvPr/>
        </p:nvPicPr>
        <p:blipFill>
          <a:blip r:embed="rId2"/>
          <a:stretch>
            <a:fillRect/>
          </a:stretch>
        </p:blipFill>
        <p:spPr>
          <a:xfrm>
            <a:off x="419382" y="1095418"/>
            <a:ext cx="4047843" cy="3298992"/>
          </a:xfrm>
          <a:prstGeom prst="rect">
            <a:avLst/>
          </a:prstGeom>
        </p:spPr>
      </p:pic>
    </p:spTree>
    <p:extLst>
      <p:ext uri="{BB962C8B-B14F-4D97-AF65-F5344CB8AC3E}">
        <p14:creationId xmlns:p14="http://schemas.microsoft.com/office/powerpoint/2010/main" val="80361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754F40B-E677-C84F-AFF8-FBD92DA28988}"/>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HHS Partnership</a:t>
            </a:r>
          </a:p>
        </p:txBody>
      </p:sp>
      <p:graphicFrame>
        <p:nvGraphicFramePr>
          <p:cNvPr id="7" name="Content Placeholder 4">
            <a:extLst>
              <a:ext uri="{FF2B5EF4-FFF2-40B4-BE49-F238E27FC236}">
                <a16:creationId xmlns:a16="http://schemas.microsoft.com/office/drawing/2014/main" id="{9955EE52-6B26-4D4E-8C25-B8E4B1C71EE8}"/>
              </a:ext>
            </a:extLst>
          </p:cNvPr>
          <p:cNvGraphicFramePr>
            <a:graphicFrameLocks noGrp="1"/>
          </p:cNvGraphicFramePr>
          <p:nvPr>
            <p:ph idx="1"/>
            <p:extLst>
              <p:ext uri="{D42A27DB-BD31-4B8C-83A1-F6EECF244321}">
                <p14:modId xmlns:p14="http://schemas.microsoft.com/office/powerpoint/2010/main" val="270007851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422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91EF14-A5BC-A449-8344-2CAB9F73149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kern="1200" dirty="0">
                <a:solidFill>
                  <a:schemeClr val="bg1"/>
                </a:solidFill>
                <a:latin typeface="+mj-lt"/>
                <a:ea typeface="+mj-ea"/>
                <a:cs typeface="+mj-cs"/>
              </a:rPr>
              <a:t>Funding Coordination</a:t>
            </a:r>
          </a:p>
        </p:txBody>
      </p:sp>
      <p:sp>
        <p:nvSpPr>
          <p:cNvPr id="5" name="Text Placeholder 4">
            <a:extLst>
              <a:ext uri="{FF2B5EF4-FFF2-40B4-BE49-F238E27FC236}">
                <a16:creationId xmlns:a16="http://schemas.microsoft.com/office/drawing/2014/main" id="{1991106C-6CEE-6B42-B15D-314948A55DF4}"/>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title="ATP 30th Anniversary Logo">
            <a:extLst>
              <a:ext uri="{FF2B5EF4-FFF2-40B4-BE49-F238E27FC236}">
                <a16:creationId xmlns:a16="http://schemas.microsoft.com/office/drawing/2014/main" id="{084E7367-78EE-AA43-A396-21FFF9022E49}"/>
              </a:ext>
            </a:extLst>
          </p:cNvPr>
          <p:cNvPicPr>
            <a:picLocks noChangeAspect="1"/>
          </p:cNvPicPr>
          <p:nvPr/>
        </p:nvPicPr>
        <p:blipFill>
          <a:blip r:embed="rId2"/>
          <a:stretch>
            <a:fillRect/>
          </a:stretch>
        </p:blipFill>
        <p:spPr>
          <a:xfrm>
            <a:off x="419382" y="1095418"/>
            <a:ext cx="4047843" cy="3298992"/>
          </a:xfrm>
          <a:prstGeom prst="rect">
            <a:avLst/>
          </a:prstGeom>
        </p:spPr>
      </p:pic>
    </p:spTree>
    <p:extLst>
      <p:ext uri="{BB962C8B-B14F-4D97-AF65-F5344CB8AC3E}">
        <p14:creationId xmlns:p14="http://schemas.microsoft.com/office/powerpoint/2010/main" val="2803365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1200</Words>
  <Application>Microsoft Macintosh PowerPoint</Application>
  <PresentationFormat>Widescreen</PresentationFormat>
  <Paragraphs>94</Paragraphs>
  <Slides>25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Celebrating Our Partnership</vt:lpstr>
      <vt:lpstr>1989</vt:lpstr>
      <vt:lpstr>1998</vt:lpstr>
      <vt:lpstr>The Partnership makes independent living possible at home, school, and work by helping Nebraskans access and use equipment and modifications through a single point of entry.</vt:lpstr>
      <vt:lpstr>“The outcome of the Partnership is the availability of assistive technology services to individuals of all ages and disabilities. Much credit needs to be given to the state agencies and organizations who had the vision and courage to change the status quo in an effort to provide better services to persons with disabilities in Nebraska.”</vt:lpstr>
      <vt:lpstr>Technology  with a Purpose</vt:lpstr>
      <vt:lpstr>HHS Partnership</vt:lpstr>
      <vt:lpstr>HHS Partnership</vt:lpstr>
      <vt:lpstr>Funding Coordination</vt:lpstr>
      <vt:lpstr>Funding Coordination</vt:lpstr>
      <vt:lpstr>Service and Device Application </vt:lpstr>
      <vt:lpstr>What happens when you submit a S&amp;D for funding coordination?</vt:lpstr>
      <vt:lpstr>Education Partnership</vt:lpstr>
      <vt:lpstr>PowerPoint Presentation</vt:lpstr>
      <vt:lpstr>Building Capacity for Quality AT Services for Every Chilld/Student Who Needs AT</vt:lpstr>
      <vt:lpstr>PowerPoint Presentation</vt:lpstr>
      <vt:lpstr>Vocational Rehabilitation Partnership</vt:lpstr>
      <vt:lpstr>Nebraska VR Partnership</vt:lpstr>
      <vt:lpstr>Nebraska VR/ATP Success Story</vt:lpstr>
      <vt:lpstr>AT4ALL</vt:lpstr>
      <vt:lpstr>AT4ALL.com   </vt:lpstr>
      <vt:lpstr>ReUSE Program</vt:lpstr>
      <vt:lpstr>ReUse Network  </vt:lpstr>
      <vt:lpstr>ReUse Partners</vt:lpstr>
      <vt:lpstr>Success Story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Our Partnership</dc:title>
  <dc:creator>Wojcik, Brian</dc:creator>
  <cp:lastModifiedBy>Microsoft Office User</cp:lastModifiedBy>
  <cp:revision>16</cp:revision>
  <dcterms:created xsi:type="dcterms:W3CDTF">2019-10-28T20:04:55Z</dcterms:created>
  <dcterms:modified xsi:type="dcterms:W3CDTF">2019-10-31T18:26:42Z</dcterms:modified>
</cp:coreProperties>
</file>